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Lst>
  <p:sldSz cy="5143500" cx="9144000"/>
  <p:notesSz cx="6858000" cy="9144000"/>
  <p:embeddedFontLst>
    <p:embeddedFont>
      <p:font typeface="Helvetica Neue"/>
      <p:regular r:id="rId74"/>
      <p:bold r:id="rId75"/>
      <p:italic r:id="rId76"/>
      <p:boldItalic r:id="rId77"/>
    </p:embeddedFont>
    <p:embeddedFont>
      <p:font typeface="Helvetica Neue Light"/>
      <p:regular r:id="rId78"/>
      <p:bold r:id="rId79"/>
      <p:italic r:id="rId80"/>
      <p:boldItalic r:id="rId81"/>
    </p:embeddedFont>
    <p:embeddedFont>
      <p:font typeface="DM Sans"/>
      <p:regular r:id="rId82"/>
      <p:bold r:id="rId83"/>
      <p:italic r:id="rId84"/>
      <p:boldItalic r:id="rId8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95">
          <p15:clr>
            <a:srgbClr val="A4A3A4"/>
          </p15:clr>
        </p15:guide>
        <p15:guide id="2" pos="5460">
          <p15:clr>
            <a:srgbClr val="A4A3A4"/>
          </p15:clr>
        </p15:guide>
        <p15:guide id="3" pos="300">
          <p15:clr>
            <a:srgbClr val="9AA0A6"/>
          </p15:clr>
        </p15:guide>
        <p15:guide id="4" orient="horz" pos="2892">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7771DDA-BFC2-4FB4-B756-8CA7F990B686}">
  <a:tblStyle styleId="{07771DDA-BFC2-4FB4-B756-8CA7F990B68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95" orient="horz"/>
        <p:guide pos="5460"/>
        <p:guide pos="300"/>
        <p:guide pos="289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DMSans-italic.fntdata"/><Relationship Id="rId83" Type="http://schemas.openxmlformats.org/officeDocument/2006/relationships/font" Target="fonts/DMSans-bold.fntdata"/><Relationship Id="rId42" Type="http://schemas.openxmlformats.org/officeDocument/2006/relationships/slide" Target="slides/slide36.xml"/><Relationship Id="rId41" Type="http://schemas.openxmlformats.org/officeDocument/2006/relationships/slide" Target="slides/slide35.xml"/><Relationship Id="rId85" Type="http://schemas.openxmlformats.org/officeDocument/2006/relationships/font" Target="fonts/DMSans-boldItalic.fntdata"/><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HelveticaNeueLight-italic.fntdata"/><Relationship Id="rId82" Type="http://schemas.openxmlformats.org/officeDocument/2006/relationships/font" Target="fonts/DMSans-regular.fntdata"/><Relationship Id="rId81" Type="http://schemas.openxmlformats.org/officeDocument/2006/relationships/font" Target="fonts/HelveticaNeue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HelveticaNeue-bold.fntdata"/><Relationship Id="rId30" Type="http://schemas.openxmlformats.org/officeDocument/2006/relationships/slide" Target="slides/slide24.xml"/><Relationship Id="rId74" Type="http://schemas.openxmlformats.org/officeDocument/2006/relationships/font" Target="fonts/HelveticaNeue-regular.fntdata"/><Relationship Id="rId33" Type="http://schemas.openxmlformats.org/officeDocument/2006/relationships/slide" Target="slides/slide27.xml"/><Relationship Id="rId77" Type="http://schemas.openxmlformats.org/officeDocument/2006/relationships/font" Target="fonts/HelveticaNeue-boldItalic.fntdata"/><Relationship Id="rId32" Type="http://schemas.openxmlformats.org/officeDocument/2006/relationships/slide" Target="slides/slide26.xml"/><Relationship Id="rId76" Type="http://schemas.openxmlformats.org/officeDocument/2006/relationships/font" Target="fonts/HelveticaNeue-italic.fntdata"/><Relationship Id="rId35" Type="http://schemas.openxmlformats.org/officeDocument/2006/relationships/slide" Target="slides/slide29.xml"/><Relationship Id="rId79" Type="http://schemas.openxmlformats.org/officeDocument/2006/relationships/font" Target="fonts/HelveticaNeueLight-bold.fntdata"/><Relationship Id="rId34" Type="http://schemas.openxmlformats.org/officeDocument/2006/relationships/slide" Target="slides/slide28.xml"/><Relationship Id="rId78" Type="http://schemas.openxmlformats.org/officeDocument/2006/relationships/font" Target="fonts/HelveticaNeueLight-regular.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 name="Google Shape;4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4" name="Google Shape;154;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1" name="Google Shape;16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6" name="Google Shape;166;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 name="Google Shape;17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7" name="Google Shape;187;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7" name="Google Shape;19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4" name="Google Shape;204;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E0FF00"/>
                </a:highlight>
              </a:rPr>
              <a:t>Ejemplos para comprender:</a:t>
            </a:r>
            <a:br>
              <a:rPr lang="es">
                <a:solidFill>
                  <a:schemeClr val="dk1"/>
                </a:solidFill>
                <a:highlight>
                  <a:srgbClr val="E0FF00"/>
                </a:highlight>
              </a:rPr>
            </a:br>
            <a:r>
              <a:rPr lang="es">
                <a:solidFill>
                  <a:schemeClr val="dk1"/>
                </a:solidFill>
                <a:highlight>
                  <a:srgbClr val="E0FF00"/>
                </a:highlight>
              </a:rPr>
              <a:t>Estamos probando un codigo, o que varias funciones funcionen en conjunto, estamos probando una base de datos, accesos de seguridad, o explorando un software, etc… Cada una representa algo distinto.</a:t>
            </a:r>
            <a:endParaRPr>
              <a:solidFill>
                <a:schemeClr val="dk1"/>
              </a:solidFill>
              <a:highlight>
                <a:srgbClr val="E0FF00"/>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88370c501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88370c501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 name="Shape 48"/>
        <p:cNvGrpSpPr/>
        <p:nvPr/>
      </p:nvGrpSpPr>
      <p:grpSpPr>
        <a:xfrm>
          <a:off x="0" y="0"/>
          <a:ext cx="0" cy="0"/>
          <a:chOff x="0" y="0"/>
          <a:chExt cx="0" cy="0"/>
        </a:xfrm>
      </p:grpSpPr>
      <p:sp>
        <p:nvSpPr>
          <p:cNvPr id="49" name="Google Shape;49;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 name="Google Shape;50;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88370c501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88370c501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88370c501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88370c501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6" name="Google Shape;23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1" name="Google Shape;251;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8" name="Google Shape;258;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Font typeface="DM Sans"/>
              <a:buChar char="-"/>
            </a:pPr>
            <a:r>
              <a:rPr lang="es" sz="1200">
                <a:solidFill>
                  <a:schemeClr val="dk1"/>
                </a:solidFill>
                <a:highlight>
                  <a:srgbClr val="DEFC52"/>
                </a:highlight>
              </a:rPr>
              <a:t>El modelo de desarrollo a escoger o el ciclo de vida va a depender de los objetivos del proyecto. Si tengo un tiempo limitado debería elegir una metodología ágil, si la calidad y confianza del producto es el objetivo principal, debería elegir una metodología que ofrezca </a:t>
            </a:r>
            <a:r>
              <a:rPr lang="es" sz="1200">
                <a:solidFill>
                  <a:schemeClr val="dk1"/>
                </a:solidFill>
                <a:highlight>
                  <a:srgbClr val="DEFC52"/>
                </a:highlight>
              </a:rPr>
              <a:t>más</a:t>
            </a:r>
            <a:r>
              <a:rPr lang="es" sz="1200">
                <a:solidFill>
                  <a:schemeClr val="dk1"/>
                </a:solidFill>
                <a:highlight>
                  <a:srgbClr val="DEFC52"/>
                </a:highlight>
              </a:rPr>
              <a:t> soporte a la documentación etc…</a:t>
            </a:r>
            <a:endParaRPr sz="1200">
              <a:solidFill>
                <a:schemeClr val="dk1"/>
              </a:solidFill>
              <a:highlight>
                <a:srgbClr val="DEFC52"/>
              </a:highlight>
            </a:endParaRPr>
          </a:p>
          <a:p>
            <a:pPr indent="0" lvl="0" marL="457200" rtl="0" algn="l">
              <a:lnSpc>
                <a:spcPct val="100000"/>
              </a:lnSpc>
              <a:spcBef>
                <a:spcPts val="0"/>
              </a:spcBef>
              <a:spcAft>
                <a:spcPts val="0"/>
              </a:spcAft>
              <a:buSzPts val="1100"/>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88370c501_0_8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88370c501_0_8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1188370c501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 name="Google Shape;273;g1188370c501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1" name="Google Shape;28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s">
                <a:solidFill>
                  <a:schemeClr val="dk1"/>
                </a:solidFill>
                <a:highlight>
                  <a:srgbClr val="DEFC52"/>
                </a:highlight>
              </a:rPr>
              <a:t>Explicar que es backend</a:t>
            </a:r>
            <a:endParaRPr>
              <a:solidFill>
                <a:schemeClr val="dk1"/>
              </a:solidFill>
              <a:highlight>
                <a:srgbClr val="DEFC52"/>
              </a:highlight>
            </a:endParaRPr>
          </a:p>
          <a:p>
            <a:pPr indent="-298450" lvl="0" marL="457200" rtl="0" algn="l">
              <a:lnSpc>
                <a:spcPct val="100000"/>
              </a:lnSpc>
              <a:spcBef>
                <a:spcPts val="0"/>
              </a:spcBef>
              <a:spcAft>
                <a:spcPts val="0"/>
              </a:spcAft>
              <a:buClr>
                <a:schemeClr val="dk1"/>
              </a:buClr>
              <a:buSzPts val="1100"/>
              <a:buChar char="-"/>
            </a:pPr>
            <a:r>
              <a:rPr lang="es">
                <a:solidFill>
                  <a:schemeClr val="dk1"/>
                </a:solidFill>
                <a:highlight>
                  <a:srgbClr val="DEFC52"/>
                </a:highlight>
              </a:rPr>
              <a:t>Explicar que es una interfaz de usuario</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8" name="Google Shape;288;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 name="Shape 54"/>
        <p:cNvGrpSpPr/>
        <p:nvPr/>
      </p:nvGrpSpPr>
      <p:grpSpPr>
        <a:xfrm>
          <a:off x="0" y="0"/>
          <a:ext cx="0" cy="0"/>
          <a:chOff x="0" y="0"/>
          <a:chExt cx="0" cy="0"/>
        </a:xfrm>
      </p:grpSpPr>
      <p:sp>
        <p:nvSpPr>
          <p:cNvPr id="55" name="Google Shape;55;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Explicar que en este modelo por lo general no hay solapamiento de etapas pero es beneficioso en la practica tener una retroalimentacion temprana de la etapa siguiente, es decir si hablamos de las etapas de Requerimiento y Analisis, en cuanto llegamos a la etapa de Analisis deberiamos obtener un feedback de como fue la etapa de requerimientos </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 name="Google Shape;303;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highlight>
                  <a:schemeClr val="accent4"/>
                </a:highlight>
              </a:rPr>
              <a:t>Explicar que durante las iteraciones puede suceder que se agreguen nuevos requerimientos ademas de los establecidos, ademas de cambios de alcance y correcciones de iteraciones anteriores.</a:t>
            </a:r>
            <a:endParaRPr>
              <a:solidFill>
                <a:schemeClr val="dk1"/>
              </a:solidFill>
              <a:highlight>
                <a:schemeClr val="accent4"/>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88370c501_0_2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88370c501_0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0" name="Google Shape;320;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 name="Google Shape;327;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4" name="Google Shape;334;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98450" lvl="0" marL="457200" rtl="0" algn="l">
              <a:lnSpc>
                <a:spcPct val="100000"/>
              </a:lnSpc>
              <a:spcBef>
                <a:spcPts val="0"/>
              </a:spcBef>
              <a:spcAft>
                <a:spcPts val="0"/>
              </a:spcAft>
              <a:buClr>
                <a:schemeClr val="dk1"/>
              </a:buClr>
              <a:buSzPts val="1100"/>
              <a:buChar char="●"/>
            </a:pPr>
            <a:r>
              <a:rPr lang="es">
                <a:solidFill>
                  <a:schemeClr val="dk1"/>
                </a:solidFill>
              </a:rPr>
              <a:t>Explicar que es backend</a:t>
            </a:r>
            <a:endParaRPr>
              <a:solidFill>
                <a:schemeClr val="dk1"/>
              </a:solidFill>
            </a:endParaRPr>
          </a:p>
          <a:p>
            <a:pPr indent="-298450" lvl="0" marL="457200" rtl="0" algn="l">
              <a:lnSpc>
                <a:spcPct val="100000"/>
              </a:lnSpc>
              <a:spcBef>
                <a:spcPts val="0"/>
              </a:spcBef>
              <a:spcAft>
                <a:spcPts val="0"/>
              </a:spcAft>
              <a:buClr>
                <a:schemeClr val="dk1"/>
              </a:buClr>
              <a:buSzPts val="1100"/>
              <a:buChar char="●"/>
            </a:pPr>
            <a:r>
              <a:rPr lang="es">
                <a:solidFill>
                  <a:schemeClr val="dk1"/>
                </a:solidFill>
              </a:rPr>
              <a:t>Explicar que es una interfaz de usuario</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45" name="Google Shape;345;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88370c501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88370c501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8" name="Google Shape;358;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88370c501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4" name="Google Shape;364;g1188370c501_0_3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188370c501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188370c501_0_6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6" name="Google Shape;376;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8" name="Google Shape;388;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8" name="Google Shape;40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8" name="Google Shape;418;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457200" rtl="0" algn="l">
              <a:lnSpc>
                <a:spcPct val="100000"/>
              </a:lnSpc>
              <a:spcBef>
                <a:spcPts val="0"/>
              </a:spcBef>
              <a:spcAft>
                <a:spcPts val="0"/>
              </a:spcAft>
              <a:buClr>
                <a:schemeClr val="dk1"/>
              </a:buClr>
              <a:buSzPts val="1100"/>
              <a:buFont typeface="Arial"/>
              <a:buNone/>
            </a:pPr>
            <a:r>
              <a:rPr lang="es">
                <a:solidFill>
                  <a:schemeClr val="dk1"/>
                </a:solidFill>
                <a:highlight>
                  <a:srgbClr val="DEFC52"/>
                </a:highlight>
              </a:rPr>
              <a:t>Explicar que vamos a desarrollar testing agil la clase siguiente y haremos una actividad con el circulo Agil</a:t>
            </a:r>
            <a:endParaRPr>
              <a:solidFill>
                <a:schemeClr val="dk1"/>
              </a:solidFill>
              <a:highlight>
                <a:srgbClr val="DEFC52"/>
              </a:highlight>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1188370c501_0_8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1188370c501_0_8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188370c501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188370c501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8" name="Google Shape;438;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88370c501_0_3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88370c501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88370c501_0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88370c501_0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1188370c50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1188370c50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3" name="Google Shape;463;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2" name="Google Shape;472;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No se puede estimar lo que no se conoce, ¿</a:t>
            </a:r>
            <a:r>
              <a:rPr lang="es">
                <a:solidFill>
                  <a:schemeClr val="dk1"/>
                </a:solidFill>
              </a:rPr>
              <a:t>cuánto</a:t>
            </a:r>
            <a:r>
              <a:rPr lang="es">
                <a:solidFill>
                  <a:schemeClr val="dk1"/>
                </a:solidFill>
              </a:rPr>
              <a:t> vamos a tardar si no sabemos qué vamos a hacer?</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9" name="Google Shape;489;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rPr>
              <a:t>(Esto se hará en la Planning al momento de tener todas las tareas asignadas y estimadas!)</a:t>
            </a:r>
            <a:endParaRPr>
              <a:solidFill>
                <a:schemeClr val="dk1"/>
              </a:solidFill>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1188370c501_0_8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1188370c501_0_8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1" name="Google Shape;511;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9" name="Google Shape;519;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8" name="Google Shape;528;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7" name="Google Shape;537;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188370c501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188370c501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8" name="Google Shape;55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88370c501_0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88370c501_0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SzPts val="1100"/>
              <a:buNone/>
            </a:pPr>
            <a:r>
              <a:t/>
            </a:r>
            <a:endParaRPr>
              <a:solidFill>
                <a:schemeClr val="dk1"/>
              </a:solidFill>
              <a:latin typeface="DM Sans"/>
              <a:ea typeface="DM Sans"/>
              <a:cs typeface="DM Sans"/>
              <a:sym typeface="DM Sans"/>
            </a:endParaRPr>
          </a:p>
          <a:p>
            <a:pPr indent="0" lvl="0" marL="0" rtl="0" algn="l">
              <a:lnSpc>
                <a:spcPct val="100000"/>
              </a:lnSpc>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0" name="Shape 590"/>
        <p:cNvGrpSpPr/>
        <p:nvPr/>
      </p:nvGrpSpPr>
      <p:grpSpPr>
        <a:xfrm>
          <a:off x="0" y="0"/>
          <a:ext cx="0" cy="0"/>
          <a:chOff x="0" y="0"/>
          <a:chExt cx="0" cy="0"/>
        </a:xfrm>
      </p:grpSpPr>
      <p:sp>
        <p:nvSpPr>
          <p:cNvPr id="591" name="Google Shape;591;g1188370c501_0_5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1188370c501_0_5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5" name="Shape 595"/>
        <p:cNvGrpSpPr/>
        <p:nvPr/>
      </p:nvGrpSpPr>
      <p:grpSpPr>
        <a:xfrm>
          <a:off x="0" y="0"/>
          <a:ext cx="0" cy="0"/>
          <a:chOff x="0" y="0"/>
          <a:chExt cx="0" cy="0"/>
        </a:xfrm>
      </p:grpSpPr>
      <p:sp>
        <p:nvSpPr>
          <p:cNvPr id="596" name="Google Shape;596;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7" name="Google Shape;597;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9" name="Shape 9"/>
        <p:cNvGrpSpPr/>
        <p:nvPr/>
      </p:nvGrpSpPr>
      <p:grpSpPr>
        <a:xfrm>
          <a:off x="0" y="0"/>
          <a:ext cx="0" cy="0"/>
          <a:chOff x="0" y="0"/>
          <a:chExt cx="0" cy="0"/>
        </a:xfrm>
      </p:grpSpPr>
      <p:pic>
        <p:nvPicPr>
          <p:cNvPr id="10" name="Google Shape;10;p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32" name="Shape 32"/>
        <p:cNvGrpSpPr/>
        <p:nvPr/>
      </p:nvGrpSpPr>
      <p:grpSpPr>
        <a:xfrm>
          <a:off x="0" y="0"/>
          <a:ext cx="0" cy="0"/>
          <a:chOff x="0" y="0"/>
          <a:chExt cx="0" cy="0"/>
        </a:xfrm>
      </p:grpSpPr>
      <p:pic>
        <p:nvPicPr>
          <p:cNvPr id="33" name="Google Shape;33;p11"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34" name="Shape 34"/>
        <p:cNvGrpSpPr/>
        <p:nvPr/>
      </p:nvGrpSpPr>
      <p:grpSpPr>
        <a:xfrm>
          <a:off x="0" y="0"/>
          <a:ext cx="0" cy="0"/>
          <a:chOff x="0" y="0"/>
          <a:chExt cx="0" cy="0"/>
        </a:xfrm>
      </p:grpSpPr>
      <p:pic>
        <p:nvPicPr>
          <p:cNvPr id="35" name="Google Shape;35;p12"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36" name="Shape 36"/>
        <p:cNvGrpSpPr/>
        <p:nvPr/>
      </p:nvGrpSpPr>
      <p:grpSpPr>
        <a:xfrm>
          <a:off x="0" y="0"/>
          <a:ext cx="0" cy="0"/>
          <a:chOff x="0" y="0"/>
          <a:chExt cx="0" cy="0"/>
        </a:xfrm>
      </p:grpSpPr>
      <p:pic>
        <p:nvPicPr>
          <p:cNvPr id="37" name="Google Shape;37;p13"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38" name="Shape 38"/>
        <p:cNvGrpSpPr/>
        <p:nvPr/>
      </p:nvGrpSpPr>
      <p:grpSpPr>
        <a:xfrm>
          <a:off x="0" y="0"/>
          <a:ext cx="0" cy="0"/>
          <a:chOff x="0" y="0"/>
          <a:chExt cx="0" cy="0"/>
        </a:xfrm>
      </p:grpSpPr>
      <p:pic>
        <p:nvPicPr>
          <p:cNvPr id="39" name="Google Shape;39;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11" name="Shape 11"/>
        <p:cNvGrpSpPr/>
        <p:nvPr/>
      </p:nvGrpSpPr>
      <p:grpSpPr>
        <a:xfrm>
          <a:off x="0" y="0"/>
          <a:ext cx="0" cy="0"/>
          <a:chOff x="0" y="0"/>
          <a:chExt cx="0" cy="0"/>
        </a:xfrm>
      </p:grpSpPr>
      <p:pic>
        <p:nvPicPr>
          <p:cNvPr id="12" name="Google Shape;12;p3" title="logo coderhouse"/>
          <p:cNvPicPr preferRelativeResize="0"/>
          <p:nvPr/>
        </p:nvPicPr>
        <p:blipFill rotWithShape="1">
          <a:blip r:embed="rId3">
            <a:alphaModFix/>
          </a:blip>
          <a:srcRect b="0" l="0" r="0" t="0"/>
          <a:stretch/>
        </p:blipFill>
        <p:spPr>
          <a:xfrm>
            <a:off x="7874775" y="4720250"/>
            <a:ext cx="1024025" cy="21162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13" name="Shape 13"/>
        <p:cNvGrpSpPr/>
        <p:nvPr/>
      </p:nvGrpSpPr>
      <p:grpSpPr>
        <a:xfrm>
          <a:off x="0" y="0"/>
          <a:ext cx="0" cy="0"/>
          <a:chOff x="0" y="0"/>
          <a:chExt cx="0" cy="0"/>
        </a:xfrm>
      </p:grpSpPr>
      <p:pic>
        <p:nvPicPr>
          <p:cNvPr id="14" name="Google Shape;14;p4"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15" name="Shape 15"/>
        <p:cNvGrpSpPr/>
        <p:nvPr/>
      </p:nvGrpSpPr>
      <p:grpSpPr>
        <a:xfrm>
          <a:off x="0" y="0"/>
          <a:ext cx="0" cy="0"/>
          <a:chOff x="0" y="0"/>
          <a:chExt cx="0" cy="0"/>
        </a:xfrm>
      </p:grpSpPr>
      <p:pic>
        <p:nvPicPr>
          <p:cNvPr id="16" name="Google Shape;16;p5"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17" name="Shape 17"/>
        <p:cNvGrpSpPr/>
        <p:nvPr/>
      </p:nvGrpSpPr>
      <p:grpSpPr>
        <a:xfrm>
          <a:off x="0" y="0"/>
          <a:ext cx="0" cy="0"/>
          <a:chOff x="0" y="0"/>
          <a:chExt cx="0" cy="0"/>
        </a:xfrm>
      </p:grpSpPr>
      <p:sp>
        <p:nvSpPr>
          <p:cNvPr id="18" name="Google Shape;18;p6"/>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000"/>
              <a:buFont typeface="DM Sans"/>
              <a:buNone/>
              <a:defRPr b="1" sz="4000">
                <a:latin typeface="DM Sans"/>
                <a:ea typeface="DM Sans"/>
                <a:cs typeface="DM Sans"/>
                <a:sym typeface="DM Sans"/>
              </a:defRPr>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9" name="Google Shape;19;p6"/>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pic>
        <p:nvPicPr>
          <p:cNvPr id="20" name="Google Shape;20;p6" title="logo CoderHouse"/>
          <p:cNvPicPr preferRelativeResize="0"/>
          <p:nvPr/>
        </p:nvPicPr>
        <p:blipFill rotWithShape="1">
          <a:blip r:embed="rId2">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 name="Google Shape;23;p7"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24" name="Shape 24"/>
        <p:cNvGrpSpPr/>
        <p:nvPr/>
      </p:nvGrpSpPr>
      <p:grpSpPr>
        <a:xfrm>
          <a:off x="0" y="0"/>
          <a:ext cx="0" cy="0"/>
          <a:chOff x="0" y="0"/>
          <a:chExt cx="0" cy="0"/>
        </a:xfrm>
      </p:grpSpPr>
      <p:pic>
        <p:nvPicPr>
          <p:cNvPr id="25" name="Google Shape;25;p8"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 name="Shape 26"/>
        <p:cNvGrpSpPr/>
        <p:nvPr/>
      </p:nvGrpSpPr>
      <p:grpSpPr>
        <a:xfrm>
          <a:off x="0" y="0"/>
          <a:ext cx="0" cy="0"/>
          <a:chOff x="0" y="0"/>
          <a:chExt cx="0" cy="0"/>
        </a:xfrm>
      </p:grpSpPr>
      <p:sp>
        <p:nvSpPr>
          <p:cNvPr id="27" name="Google Shape;27;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29" name="Google Shape;29;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30" name="Shape 30"/>
        <p:cNvGrpSpPr/>
        <p:nvPr/>
      </p:nvGrpSpPr>
      <p:grpSpPr>
        <a:xfrm>
          <a:off x="0" y="0"/>
          <a:ext cx="0" cy="0"/>
          <a:chOff x="0" y="0"/>
          <a:chExt cx="0" cy="0"/>
        </a:xfrm>
      </p:grpSpPr>
      <p:pic>
        <p:nvPicPr>
          <p:cNvPr id="31" name="Google Shape;31;p10" title="logo coderhouse"/>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5.png"/><Relationship Id="rId7"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 Id="rId4" Type="http://schemas.openxmlformats.org/officeDocument/2006/relationships/image" Target="../media/image24.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 Id="rId3" Type="http://schemas.openxmlformats.org/officeDocument/2006/relationships/image" Target="../media/image24.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4.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28.png"/><Relationship Id="rId4" Type="http://schemas.openxmlformats.org/officeDocument/2006/relationships/image" Target="../media/image34.png"/><Relationship Id="rId5" Type="http://schemas.openxmlformats.org/officeDocument/2006/relationships/image" Target="../media/image29.png"/><Relationship Id="rId6" Type="http://schemas.openxmlformats.org/officeDocument/2006/relationships/hyperlink" Target="https://www.cgtscorp.com/language/es/agile-testing/"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29.png"/><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8.xml"/><Relationship Id="rId3" Type="http://schemas.openxmlformats.org/officeDocument/2006/relationships/image" Target="../media/image22.png"/><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9.xml"/><Relationship Id="rId3" Type="http://schemas.openxmlformats.org/officeDocument/2006/relationships/image" Target="../media/image22.png"/><Relationship Id="rId4" Type="http://schemas.openxmlformats.org/officeDocument/2006/relationships/image" Target="../media/image4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9.png"/><Relationship Id="rId4" Type="http://schemas.openxmlformats.org/officeDocument/2006/relationships/image" Target="../media/image13.png"/><Relationship Id="rId5" Type="http://schemas.openxmlformats.org/officeDocument/2006/relationships/slide" Target="/ppt/slides/slide7.xml"/><Relationship Id="rId6" Type="http://schemas.openxmlformats.org/officeDocument/2006/relationships/slide" Target="/ppt/slides/slide20.xml"/><Relationship Id="rId7" Type="http://schemas.openxmlformats.org/officeDocument/2006/relationships/slide" Target="/ppt/slides/slide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4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9.png"/><Relationship Id="rId4" Type="http://schemas.openxmlformats.org/officeDocument/2006/relationships/image" Target="../media/image39.png"/><Relationship Id="rId5" Type="http://schemas.openxmlformats.org/officeDocument/2006/relationships/image" Target="../media/image3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5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47.png"/><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46.png"/><Relationship Id="rId4" Type="http://schemas.openxmlformats.org/officeDocument/2006/relationships/image" Target="../media/image2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29.png"/><Relationship Id="rId6" Type="http://schemas.openxmlformats.org/officeDocument/2006/relationships/hyperlink" Target="http://opencart.abstracta.u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hyperlink" Target="https://view.genial.ly/62262b3247c17b001a45cda2/presentation-copia-dinamica-cartas-hacer-copia-para-usar"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0.xml"/><Relationship Id="rId3" Type="http://schemas.openxmlformats.org/officeDocument/2006/relationships/image" Target="../media/image28.png"/><Relationship Id="rId4" Type="http://schemas.openxmlformats.org/officeDocument/2006/relationships/hyperlink" Target="https://www.solbyte.com/blog/5-etapas-del-proceso-de-desarrollo-de-software/"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3.xml"/><Relationship Id="rId3" Type="http://schemas.openxmlformats.org/officeDocument/2006/relationships/image" Target="../media/image5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50.png"/><Relationship Id="rId4" Type="http://schemas.openxmlformats.org/officeDocument/2006/relationships/hyperlink" Target="https://www.youtube.com/watch?v=LeRxpTy-eNU&amp;t=146s" TargetMode="External"/><Relationship Id="rId5" Type="http://schemas.openxmlformats.org/officeDocument/2006/relationships/hyperlink" Target="https://www.youtube.com/watch?v=jfKiywGUxtA" TargetMode="External"/><Relationship Id="rId6" Type="http://schemas.openxmlformats.org/officeDocument/2006/relationships/hyperlink" Target="https://www.youtube.com/watch?v=gGcLLDRVYcc&amp;t=6s"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32.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sp>
        <p:nvSpPr>
          <p:cNvPr id="44" name="Google Shape;44;p1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Esta clase va a ser</a:t>
            </a:r>
            <a:endParaRPr b="1" i="0" sz="4000" u="none" cap="none" strike="noStrike">
              <a:solidFill>
                <a:srgbClr val="DEFC52"/>
              </a:solidFill>
              <a:latin typeface="DM Sans"/>
              <a:ea typeface="DM Sans"/>
              <a:cs typeface="DM Sans"/>
              <a:sym typeface="DM Sans"/>
            </a:endParaRPr>
          </a:p>
        </p:txBody>
      </p:sp>
      <p:sp>
        <p:nvSpPr>
          <p:cNvPr id="46" name="Google Shape;46;p1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grabada</a:t>
            </a:r>
            <a:endParaRPr b="1" i="0" sz="4000" u="none" cap="none" strike="noStrike">
              <a:solidFill>
                <a:srgbClr val="EAFF6A"/>
              </a:solidFill>
              <a:latin typeface="DM Sans"/>
              <a:ea typeface="DM Sans"/>
              <a:cs typeface="DM Sans"/>
              <a:sym typeface="DM Sans"/>
            </a:endParaRPr>
          </a:p>
        </p:txBody>
      </p:sp>
      <p:sp>
        <p:nvSpPr>
          <p:cNvPr id="47" name="Google Shape;47;p1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Cierre del desarrollo</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57" name="Google Shape;157;p24"/>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que </a:t>
            </a:r>
            <a:r>
              <a:rPr b="0" i="0" lang="es" sz="1350" u="none" cap="none" strike="noStrike">
                <a:solidFill>
                  <a:srgbClr val="000000"/>
                </a:solidFill>
                <a:highlight>
                  <a:srgbClr val="EAFF6A"/>
                </a:highlight>
                <a:latin typeface="DM Sans"/>
                <a:ea typeface="DM Sans"/>
                <a:cs typeface="DM Sans"/>
                <a:sym typeface="DM Sans"/>
              </a:rPr>
              <a:t>los desarrolladores nos entregan el producto, y comienzan nuestras pruebas dinámicas, estas se extienden hasta la salida del producto</a:t>
            </a:r>
            <a:r>
              <a:rPr b="0" i="0" lang="es" sz="1350" u="none" cap="none" strike="noStrike">
                <a:solidFill>
                  <a:srgbClr val="000000"/>
                </a:solidFill>
                <a:latin typeface="DM Sans"/>
                <a:ea typeface="DM Sans"/>
                <a:cs typeface="DM Sans"/>
                <a:sym typeface="DM Sans"/>
              </a:rPr>
              <a:t>, ya que las pruebas se deben realizar tanto antes de implementar, como post implementación.</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58" name="Google Shape;158;p24"/>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Si algo funciona mal, en post implementación, somos nosotros quienes debemos informar.</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Pruebas</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Realizar pruebas</a:t>
            </a:r>
            <a:endParaRPr b="1" i="0" sz="4000" u="none" cap="none" strike="noStrike">
              <a:solidFill>
                <a:schemeClr val="dk1"/>
              </a:solidFill>
              <a:latin typeface="DM Sans"/>
              <a:ea typeface="DM Sans"/>
              <a:cs typeface="DM Sans"/>
              <a:sym typeface="DM Sans"/>
            </a:endParaRPr>
          </a:p>
        </p:txBody>
      </p:sp>
      <p:sp>
        <p:nvSpPr>
          <p:cNvPr id="169" name="Google Shape;169;p26"/>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La tarea de realizar pruebas, puede sonar simple, y muchas veces realmente lo es, pero en algunas circunstancias las pruebas pueden ser complejas y llevar mucho tiempo.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70" name="Google Shape;170;p26"/>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Esto es amplio y con la experiencia, vamos encontrando nuevas formas de realizar pruebas. Incluso encontrar distintas formas de realizar las mismas pruebas.</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Prueba Estática</a:t>
            </a:r>
            <a:endParaRPr b="1" i="0" sz="4000" u="none" cap="none" strike="noStrike">
              <a:solidFill>
                <a:schemeClr val="dk1"/>
              </a:solidFill>
              <a:latin typeface="DM Sans"/>
              <a:ea typeface="DM Sans"/>
              <a:cs typeface="DM Sans"/>
              <a:sym typeface="DM Sans"/>
            </a:endParaRPr>
          </a:p>
        </p:txBody>
      </p:sp>
      <p:sp>
        <p:nvSpPr>
          <p:cNvPr id="176" name="Google Shape;176;p27"/>
          <p:cNvSpPr txBox="1"/>
          <p:nvPr/>
        </p:nvSpPr>
        <p:spPr>
          <a:xfrm>
            <a:off x="473350" y="1908175"/>
            <a:ext cx="38346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Este es el comienzo de nuestras tareas, </a:t>
            </a:r>
            <a:r>
              <a:rPr b="1" i="0" lang="es" sz="1350" u="none" cap="none" strike="noStrike">
                <a:solidFill>
                  <a:srgbClr val="000000"/>
                </a:solidFill>
                <a:latin typeface="DM Sans"/>
                <a:ea typeface="DM Sans"/>
                <a:cs typeface="DM Sans"/>
                <a:sym typeface="DM Sans"/>
              </a:rPr>
              <a:t>que suceden incluso antes del comienzo del desarrollo. </a:t>
            </a:r>
            <a:endParaRPr b="1" i="0" sz="1350" u="none" cap="none" strike="noStrike">
              <a:solidFill>
                <a:srgbClr val="000000"/>
              </a:solidFill>
              <a:latin typeface="DM Sans"/>
              <a:ea typeface="DM Sans"/>
              <a:cs typeface="DM Sans"/>
              <a:sym typeface="DM Sans"/>
            </a:endParaRPr>
          </a:p>
        </p:txBody>
      </p:sp>
      <p:sp>
        <p:nvSpPr>
          <p:cNvPr id="177" name="Google Shape;177;p27"/>
          <p:cNvSpPr txBox="1"/>
          <p:nvPr/>
        </p:nvSpPr>
        <p:spPr>
          <a:xfrm>
            <a:off x="4527575" y="1908175"/>
            <a:ext cx="3834600" cy="2304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Al momento de realizar pruebas estáticas, debemos estar con seguridad de que toda la documentación que estamos leyendo fue consensuada entre las partes, e </a:t>
            </a:r>
            <a:r>
              <a:rPr b="0" i="0" lang="es" sz="1350" u="none" cap="none" strike="noStrike">
                <a:solidFill>
                  <a:srgbClr val="000000"/>
                </a:solidFill>
                <a:highlight>
                  <a:schemeClr val="accent6"/>
                </a:highlight>
                <a:latin typeface="DM Sans"/>
                <a:ea typeface="DM Sans"/>
                <a:cs typeface="DM Sans"/>
                <a:sym typeface="DM Sans"/>
              </a:rPr>
              <a:t>incluso podemos chequear que la documentación no esté representada en el producto final y sobre esto elevar un bug.</a:t>
            </a:r>
            <a:endParaRPr b="0" i="0" sz="1350" u="none" cap="none" strike="noStrike">
              <a:solidFill>
                <a:srgbClr val="000000"/>
              </a:solidFill>
              <a:highlight>
                <a:schemeClr val="accent6"/>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Prueba Dinámica</a:t>
            </a:r>
            <a:endParaRPr b="1" i="0" sz="4000" u="none" cap="none" strike="noStrike">
              <a:solidFill>
                <a:schemeClr val="dk1"/>
              </a:solidFill>
              <a:latin typeface="DM Sans"/>
              <a:ea typeface="DM Sans"/>
              <a:cs typeface="DM Sans"/>
              <a:sym typeface="DM Sans"/>
            </a:endParaRPr>
          </a:p>
        </p:txBody>
      </p:sp>
      <p:sp>
        <p:nvSpPr>
          <p:cNvPr id="183" name="Google Shape;183;p28"/>
          <p:cNvSpPr txBox="1"/>
          <p:nvPr/>
        </p:nvSpPr>
        <p:spPr>
          <a:xfrm>
            <a:off x="473350" y="1908175"/>
            <a:ext cx="38346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Todo tipo de tarea que sea confirmar funcionalidades, se denomina prueba dinámica. </a:t>
            </a:r>
            <a:r>
              <a:rPr b="1" i="0" lang="es" sz="1350" u="none" cap="none" strike="noStrike">
                <a:solidFill>
                  <a:srgbClr val="000000"/>
                </a:solidFill>
                <a:latin typeface="DM Sans"/>
                <a:ea typeface="DM Sans"/>
                <a:cs typeface="DM Sans"/>
                <a:sym typeface="DM Sans"/>
              </a:rPr>
              <a:t>Existen tantas formas de realizar pruebas dinámicas, como imaginación tengamos.</a:t>
            </a:r>
            <a:r>
              <a:rPr b="0" i="0" lang="es" sz="1350" u="none" cap="none" strike="noStrike">
                <a:solidFill>
                  <a:srgbClr val="000000"/>
                </a:solidFill>
                <a:latin typeface="DM Sans"/>
                <a:ea typeface="DM Sans"/>
                <a:cs typeface="DM Sans"/>
                <a:sym typeface="DM Sans"/>
              </a:rPr>
              <a:t> No existe un límite de trabajo para esto.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84" name="Google Shape;184;p28"/>
          <p:cNvSpPr txBox="1"/>
          <p:nvPr/>
        </p:nvSpPr>
        <p:spPr>
          <a:xfrm>
            <a:off x="4527575" y="1908175"/>
            <a:ext cx="3834600" cy="2488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Ejemplo de prueba dinámica:</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Que un link funcione.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Poder loguearse en un sistema.</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Que se </a:t>
            </a:r>
            <a:r>
              <a:rPr lang="es" sz="1350">
                <a:latin typeface="DM Sans"/>
                <a:ea typeface="DM Sans"/>
                <a:cs typeface="DM Sans"/>
                <a:sym typeface="DM Sans"/>
              </a:rPr>
              <a:t>envíe</a:t>
            </a:r>
            <a:r>
              <a:rPr b="0" i="0" lang="es" sz="1350" u="none" cap="none" strike="noStrike">
                <a:solidFill>
                  <a:srgbClr val="000000"/>
                </a:solidFill>
                <a:latin typeface="DM Sans"/>
                <a:ea typeface="DM Sans"/>
                <a:cs typeface="DM Sans"/>
                <a:sym typeface="DM Sans"/>
              </a:rPr>
              <a:t> un mail.</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Que una página se cargue.</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none" cap="none" strike="noStrike">
                <a:solidFill>
                  <a:srgbClr val="000000"/>
                </a:solidFill>
                <a:latin typeface="DM Sans"/>
                <a:ea typeface="DM Sans"/>
                <a:cs typeface="DM Sans"/>
                <a:sym typeface="DM Sans"/>
              </a:rPr>
              <a:t>Que una imagen se vea bien.</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pic>
        <p:nvPicPr>
          <p:cNvPr id="189" name="Google Shape;189;p29"/>
          <p:cNvPicPr preferRelativeResize="0"/>
          <p:nvPr/>
        </p:nvPicPr>
        <p:blipFill rotWithShape="1">
          <a:blip r:embed="rId3">
            <a:alphaModFix/>
          </a:blip>
          <a:srcRect b="16474" l="30236" r="28208" t="14739"/>
          <a:stretch/>
        </p:blipFill>
        <p:spPr>
          <a:xfrm>
            <a:off x="253938" y="1560700"/>
            <a:ext cx="1794026" cy="2080300"/>
          </a:xfrm>
          <a:prstGeom prst="rect">
            <a:avLst/>
          </a:prstGeom>
          <a:noFill/>
          <a:ln>
            <a:noFill/>
          </a:ln>
        </p:spPr>
      </p:pic>
      <p:pic>
        <p:nvPicPr>
          <p:cNvPr id="190" name="Google Shape;190;p29"/>
          <p:cNvPicPr preferRelativeResize="0"/>
          <p:nvPr/>
        </p:nvPicPr>
        <p:blipFill rotWithShape="1">
          <a:blip r:embed="rId4">
            <a:alphaModFix/>
          </a:blip>
          <a:srcRect b="0" l="0" r="0" t="0"/>
          <a:stretch/>
        </p:blipFill>
        <p:spPr>
          <a:xfrm>
            <a:off x="2126389" y="1934100"/>
            <a:ext cx="1981200" cy="1333500"/>
          </a:xfrm>
          <a:prstGeom prst="rect">
            <a:avLst/>
          </a:prstGeom>
          <a:noFill/>
          <a:ln>
            <a:noFill/>
          </a:ln>
        </p:spPr>
      </p:pic>
      <p:pic>
        <p:nvPicPr>
          <p:cNvPr id="191" name="Google Shape;191;p29"/>
          <p:cNvPicPr preferRelativeResize="0"/>
          <p:nvPr/>
        </p:nvPicPr>
        <p:blipFill rotWithShape="1">
          <a:blip r:embed="rId5">
            <a:alphaModFix/>
          </a:blip>
          <a:srcRect b="18061" l="5101" r="5557" t="18962"/>
          <a:stretch/>
        </p:blipFill>
        <p:spPr>
          <a:xfrm>
            <a:off x="4107588" y="1718150"/>
            <a:ext cx="2504450" cy="1765400"/>
          </a:xfrm>
          <a:prstGeom prst="rect">
            <a:avLst/>
          </a:prstGeom>
          <a:noFill/>
          <a:ln>
            <a:noFill/>
          </a:ln>
        </p:spPr>
      </p:pic>
      <p:pic>
        <p:nvPicPr>
          <p:cNvPr id="192" name="Google Shape;192;p29"/>
          <p:cNvPicPr preferRelativeResize="0"/>
          <p:nvPr/>
        </p:nvPicPr>
        <p:blipFill rotWithShape="1">
          <a:blip r:embed="rId6">
            <a:alphaModFix/>
          </a:blip>
          <a:srcRect b="2361" l="2028" r="4904" t="0"/>
          <a:stretch/>
        </p:blipFill>
        <p:spPr>
          <a:xfrm>
            <a:off x="6809763" y="1344000"/>
            <a:ext cx="2080300" cy="2297000"/>
          </a:xfrm>
          <a:prstGeom prst="rect">
            <a:avLst/>
          </a:prstGeom>
          <a:noFill/>
          <a:ln>
            <a:noFill/>
          </a:ln>
        </p:spPr>
      </p:pic>
      <p:pic>
        <p:nvPicPr>
          <p:cNvPr id="193" name="Google Shape;193;p29"/>
          <p:cNvPicPr preferRelativeResize="0"/>
          <p:nvPr/>
        </p:nvPicPr>
        <p:blipFill rotWithShape="1">
          <a:blip r:embed="rId7">
            <a:alphaModFix/>
          </a:blip>
          <a:srcRect b="0" l="0" r="0" t="0"/>
          <a:stretch/>
        </p:blipFill>
        <p:spPr>
          <a:xfrm>
            <a:off x="7811413" y="4692275"/>
            <a:ext cx="1150750" cy="267575"/>
          </a:xfrm>
          <a:prstGeom prst="rect">
            <a:avLst/>
          </a:prstGeom>
          <a:noFill/>
          <a:ln>
            <a:noFill/>
          </a:ln>
        </p:spPr>
      </p:pic>
      <p:sp>
        <p:nvSpPr>
          <p:cNvPr id="194" name="Google Shape;194;p2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Ejemplo de p</a:t>
            </a:r>
            <a:r>
              <a:rPr b="1" i="0" lang="es" sz="4000" u="none" cap="none" strike="noStrike">
                <a:solidFill>
                  <a:schemeClr val="dk1"/>
                </a:solidFill>
                <a:latin typeface="DM Sans"/>
                <a:ea typeface="DM Sans"/>
                <a:cs typeface="DM Sans"/>
                <a:sym typeface="DM Sans"/>
              </a:rPr>
              <a:t>rueba </a:t>
            </a:r>
            <a:r>
              <a:rPr b="1" lang="es" sz="4000">
                <a:solidFill>
                  <a:schemeClr val="dk1"/>
                </a:solidFill>
                <a:latin typeface="DM Sans"/>
                <a:ea typeface="DM Sans"/>
                <a:cs typeface="DM Sans"/>
                <a:sym typeface="DM Sans"/>
              </a:rPr>
              <a:t>d</a:t>
            </a:r>
            <a:r>
              <a:rPr b="1" i="0" lang="es" sz="4000" u="none" cap="none" strike="noStrike">
                <a:solidFill>
                  <a:schemeClr val="dk1"/>
                </a:solidFill>
                <a:latin typeface="DM Sans"/>
                <a:ea typeface="DM Sans"/>
                <a:cs typeface="DM Sans"/>
                <a:sym typeface="DM Sans"/>
              </a:rPr>
              <a:t>inámica</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Presentación de Resultados</a:t>
            </a:r>
            <a:endParaRPr b="1" i="0" sz="4000" u="none" cap="none" strike="noStrike">
              <a:solidFill>
                <a:schemeClr val="dk1"/>
              </a:solidFill>
              <a:latin typeface="DM Sans"/>
              <a:ea typeface="DM Sans"/>
              <a:cs typeface="DM Sans"/>
              <a:sym typeface="DM Sans"/>
            </a:endParaRPr>
          </a:p>
        </p:txBody>
      </p:sp>
      <p:sp>
        <p:nvSpPr>
          <p:cNvPr id="200" name="Google Shape;200;p30"/>
          <p:cNvSpPr txBox="1"/>
          <p:nvPr/>
        </p:nvSpPr>
        <p:spPr>
          <a:xfrm>
            <a:off x="473350" y="1908175"/>
            <a:ext cx="3834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vez finalizada la etapa de pruebas, se realiza una presentación de resultados. Esto incluye, como se indicó previamente, cantidad de bugs encontrados, tiempo que llevo, cantidad de casos completos y otras condiciones más.</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01" name="Google Shape;201;p30"/>
          <p:cNvSpPr txBox="1"/>
          <p:nvPr/>
        </p:nvSpPr>
        <p:spPr>
          <a:xfrm>
            <a:off x="4527575" y="1908175"/>
            <a:ext cx="383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Los resultados ayudan a comprender el trabajo que se realizó, y es nuestra herramienta para demostrar el trabajo realizado.</a:t>
            </a:r>
            <a:endParaRPr b="1"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Tipos y Niveles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 Testing</a:t>
            </a:r>
            <a:endParaRPr b="1" i="0" sz="4000" u="none" cap="none" strike="noStrike">
              <a:solidFill>
                <a:schemeClr val="dk1"/>
              </a:solidFill>
              <a:latin typeface="DM Sans"/>
              <a:ea typeface="DM Sans"/>
              <a:cs typeface="DM Sans"/>
              <a:sym typeface="DM Sans"/>
            </a:endParaRPr>
          </a:p>
        </p:txBody>
      </p:sp>
      <p:sp>
        <p:nvSpPr>
          <p:cNvPr id="207" name="Google Shape;207;p31"/>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una primera idea, los tipos y niveles, pueden mezclarse, comprendiendo a qué tipo de actividad estamos realizando.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08" name="Google Shape;208;p31"/>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highlight>
                  <a:schemeClr val="accent6"/>
                </a:highlight>
                <a:latin typeface="DM Sans"/>
                <a:ea typeface="DM Sans"/>
                <a:cs typeface="DM Sans"/>
                <a:sym typeface="DM Sans"/>
              </a:rPr>
              <a:t>Cada tipo de actividad de testeo tiene un tipo y nivel, y su función es comprender el tipo de tarea que se está realizando</a:t>
            </a:r>
            <a:r>
              <a:rPr b="0" i="0" lang="es" sz="1350" u="none" cap="none" strike="noStrike">
                <a:solidFill>
                  <a:srgbClr val="000000"/>
                </a:solidFill>
                <a:latin typeface="DM Sans"/>
                <a:ea typeface="DM Sans"/>
                <a:cs typeface="DM Sans"/>
                <a:sym typeface="DM Sans"/>
              </a:rPr>
              <a:t>.</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Otras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Responsabilidades</a:t>
            </a:r>
            <a:endParaRPr b="1" i="0" sz="4000" u="none" cap="none" strike="noStrike">
              <a:solidFill>
                <a:schemeClr val="dk1"/>
              </a:solidFill>
              <a:latin typeface="DM Sans"/>
              <a:ea typeface="DM Sans"/>
              <a:cs typeface="DM Sans"/>
              <a:sym typeface="DM Sans"/>
            </a:endParaRPr>
          </a:p>
        </p:txBody>
      </p:sp>
      <p:sp>
        <p:nvSpPr>
          <p:cNvPr id="214" name="Google Shape;214;p32"/>
          <p:cNvSpPr txBox="1"/>
          <p:nvPr/>
        </p:nvSpPr>
        <p:spPr>
          <a:xfrm>
            <a:off x="473350" y="1908175"/>
            <a:ext cx="3834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Existen otras responsabilidades más invisibles que velan por el software y el equipo. El QA tiene que participar de todas las etapas del desarrollo, y también de las reuniones que velan por el futuro del producto.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15" name="Google Shape;215;p32"/>
          <p:cNvSpPr txBox="1"/>
          <p:nvPr/>
        </p:nvSpPr>
        <p:spPr>
          <a:xfrm>
            <a:off x="4527575" y="1908175"/>
            <a:ext cx="383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 </a:t>
            </a:r>
            <a:r>
              <a:rPr b="1" i="0" lang="es" sz="1350" u="none" cap="none" strike="noStrike">
                <a:solidFill>
                  <a:srgbClr val="000000"/>
                </a:solidFill>
                <a:latin typeface="DM Sans"/>
                <a:ea typeface="DM Sans"/>
                <a:cs typeface="DM Sans"/>
                <a:sym typeface="DM Sans"/>
              </a:rPr>
              <a:t>QA también tiene que estar en relación y coordinación con todos los profesionales del equipo</a:t>
            </a:r>
            <a:r>
              <a:rPr b="0" i="0" lang="es" sz="1350" u="none" cap="none" strike="noStrike">
                <a:solidFill>
                  <a:srgbClr val="000000"/>
                </a:solidFill>
                <a:latin typeface="DM Sans"/>
                <a:ea typeface="DM Sans"/>
                <a:cs typeface="DM Sans"/>
                <a:sym typeface="DM Sans"/>
              </a:rPr>
              <a:t>, para buscar incluso, la calidad en el equipo.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3"/>
          <p:cNvSpPr txBox="1"/>
          <p:nvPr/>
        </p:nvSpPr>
        <p:spPr>
          <a:xfrm>
            <a:off x="1461288"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Pruebas a lo largo del ciclo de vida del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desarrollo de software</a:t>
            </a:r>
            <a:endParaRPr b="1" sz="4000">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 name="Shape 51"/>
        <p:cNvGrpSpPr/>
        <p:nvPr/>
      </p:nvGrpSpPr>
      <p:grpSpPr>
        <a:xfrm>
          <a:off x="0" y="0"/>
          <a:ext cx="0" cy="0"/>
          <a:chOff x="0" y="0"/>
          <a:chExt cx="0" cy="0"/>
        </a:xfrm>
      </p:grpSpPr>
      <p:sp>
        <p:nvSpPr>
          <p:cNvPr id="52" name="Google Shape;52;p16"/>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El Testing en el Desarrollo del Software</a:t>
            </a:r>
            <a:endParaRPr b="1" i="0" sz="4000" u="none" cap="none" strike="noStrike">
              <a:solidFill>
                <a:srgbClr val="EAFF6A"/>
              </a:solidFill>
              <a:latin typeface="DM Sans"/>
              <a:ea typeface="DM Sans"/>
              <a:cs typeface="DM Sans"/>
              <a:sym typeface="DM Sans"/>
            </a:endParaRPr>
          </a:p>
        </p:txBody>
      </p:sp>
      <p:sp>
        <p:nvSpPr>
          <p:cNvPr id="53" name="Google Shape;53;p1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b="1" i="0" lang="es" sz="1800" u="none" cap="none" strike="noStrike">
                <a:solidFill>
                  <a:schemeClr val="lt1"/>
                </a:solidFill>
                <a:latin typeface="DM Sans"/>
                <a:ea typeface="DM Sans"/>
                <a:cs typeface="DM Sans"/>
                <a:sym typeface="DM Sans"/>
              </a:rPr>
              <a:t>Clase 04.</a:t>
            </a:r>
            <a:r>
              <a:rPr b="0" i="0" lang="es" sz="1800" u="none" cap="none" strike="noStrike">
                <a:solidFill>
                  <a:schemeClr val="lt1"/>
                </a:solidFill>
                <a:latin typeface="DM Sans"/>
                <a:ea typeface="DM Sans"/>
                <a:cs typeface="DM Sans"/>
                <a:sym typeface="DM Sans"/>
              </a:rPr>
              <a:t> </a:t>
            </a:r>
            <a:r>
              <a:rPr lang="es" sz="1800">
                <a:solidFill>
                  <a:schemeClr val="lt1"/>
                </a:solidFill>
                <a:latin typeface="DM Sans"/>
                <a:ea typeface="DM Sans"/>
                <a:cs typeface="DM Sans"/>
                <a:sym typeface="DM Sans"/>
              </a:rPr>
              <a:t>Tester QA Manual</a:t>
            </a:r>
            <a:endParaRPr b="0" i="0" sz="1600" u="none" cap="none" strike="noStrike">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4"/>
          <p:cNvSpPr txBox="1"/>
          <p:nvPr/>
        </p:nvSpPr>
        <p:spPr>
          <a:xfrm>
            <a:off x="1461300" y="18145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Modelos del ciclo de vida del desarrollo del software</a:t>
            </a:r>
            <a:endParaRPr b="1" sz="4000">
              <a:solidFill>
                <a:schemeClr val="dk1"/>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35"/>
          <p:cNvPicPr preferRelativeResize="0"/>
          <p:nvPr/>
        </p:nvPicPr>
        <p:blipFill>
          <a:blip r:embed="rId3">
            <a:alphaModFix/>
          </a:blip>
          <a:stretch>
            <a:fillRect/>
          </a:stretch>
        </p:blipFill>
        <p:spPr>
          <a:xfrm>
            <a:off x="5712875" y="468275"/>
            <a:ext cx="2923973" cy="4118750"/>
          </a:xfrm>
          <a:prstGeom prst="rect">
            <a:avLst/>
          </a:prstGeom>
          <a:noFill/>
          <a:ln>
            <a:noFill/>
          </a:ln>
        </p:spPr>
      </p:pic>
      <p:sp>
        <p:nvSpPr>
          <p:cNvPr id="231" name="Google Shape;231;p3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232" name="Google Shape;232;p35"/>
          <p:cNvSpPr txBox="1"/>
          <p:nvPr/>
        </p:nvSpPr>
        <p:spPr>
          <a:xfrm>
            <a:off x="457725" y="2211625"/>
            <a:ext cx="47301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350"/>
              <a:buFont typeface="Arial"/>
              <a:buNone/>
            </a:pPr>
            <a:r>
              <a:rPr lang="es" sz="1350">
                <a:solidFill>
                  <a:schemeClr val="dk1"/>
                </a:solidFill>
                <a:latin typeface="DM Sans"/>
                <a:ea typeface="DM Sans"/>
                <a:cs typeface="DM Sans"/>
                <a:sym typeface="DM Sans"/>
              </a:rPr>
              <a:t>El </a:t>
            </a:r>
            <a:r>
              <a:rPr lang="es" sz="1350">
                <a:solidFill>
                  <a:schemeClr val="dk1"/>
                </a:solidFill>
                <a:highlight>
                  <a:schemeClr val="accent6"/>
                </a:highlight>
                <a:latin typeface="DM Sans"/>
                <a:ea typeface="DM Sans"/>
                <a:cs typeface="DM Sans"/>
                <a:sym typeface="DM Sans"/>
              </a:rPr>
              <a:t>ciclo de vida</a:t>
            </a:r>
            <a:r>
              <a:rPr lang="es" sz="1350">
                <a:solidFill>
                  <a:schemeClr val="dk1"/>
                </a:solidFill>
                <a:latin typeface="DM Sans"/>
                <a:ea typeface="DM Sans"/>
                <a:cs typeface="DM Sans"/>
                <a:sym typeface="DM Sans"/>
              </a:rPr>
              <a:t> del desarrollo del software comprende las etapas por las cuales un </a:t>
            </a:r>
            <a:r>
              <a:rPr lang="es" sz="1350">
                <a:solidFill>
                  <a:schemeClr val="dk1"/>
                </a:solidFill>
                <a:highlight>
                  <a:schemeClr val="accent6"/>
                </a:highlight>
                <a:latin typeface="DM Sans"/>
                <a:ea typeface="DM Sans"/>
                <a:cs typeface="DM Sans"/>
                <a:sym typeface="DM Sans"/>
              </a:rPr>
              <a:t>proyecto de software</a:t>
            </a:r>
            <a:r>
              <a:rPr lang="es" sz="1350">
                <a:solidFill>
                  <a:schemeClr val="dk1"/>
                </a:solidFill>
                <a:latin typeface="DM Sans"/>
                <a:ea typeface="DM Sans"/>
                <a:cs typeface="DM Sans"/>
                <a:sym typeface="DM Sans"/>
              </a:rPr>
              <a:t> avanza, desde el análisis de los requerimientos del cliente, hasta el despliegue de la solución final.</a:t>
            </a:r>
            <a:endParaRPr sz="1350">
              <a:latin typeface="DM Sans"/>
              <a:ea typeface="DM Sans"/>
              <a:cs typeface="DM Sans"/>
              <a:sym typeface="DM Sans"/>
            </a:endParaRPr>
          </a:p>
        </p:txBody>
      </p:sp>
      <p:pic>
        <p:nvPicPr>
          <p:cNvPr id="233" name="Google Shape;233;p35"/>
          <p:cNvPicPr preferRelativeResize="0"/>
          <p:nvPr/>
        </p:nvPicPr>
        <p:blipFill rotWithShape="1">
          <a:blip r:embed="rId4">
            <a:alphaModFix/>
          </a:blip>
          <a:srcRect b="0" l="32249" r="32253" t="0"/>
          <a:stretch/>
        </p:blipFill>
        <p:spPr>
          <a:xfrm>
            <a:off x="5712875" y="468275"/>
            <a:ext cx="2923972" cy="4118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p3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9" name="Google Shape;239;p36"/>
          <p:cNvPicPr preferRelativeResize="0"/>
          <p:nvPr/>
        </p:nvPicPr>
        <p:blipFill rotWithShape="1">
          <a:blip r:embed="rId3">
            <a:alphaModFix/>
          </a:blip>
          <a:srcRect b="0" l="32251" r="32251" t="0"/>
          <a:stretch/>
        </p:blipFill>
        <p:spPr>
          <a:xfrm>
            <a:off x="504875" y="468275"/>
            <a:ext cx="2923972" cy="4118750"/>
          </a:xfrm>
          <a:prstGeom prst="rect">
            <a:avLst/>
          </a:prstGeom>
          <a:noFill/>
          <a:ln>
            <a:noFill/>
          </a:ln>
        </p:spPr>
      </p:pic>
      <p:sp>
        <p:nvSpPr>
          <p:cNvPr id="240" name="Google Shape;240;p36"/>
          <p:cNvSpPr txBox="1"/>
          <p:nvPr/>
        </p:nvSpPr>
        <p:spPr>
          <a:xfrm>
            <a:off x="3649500" y="1104863"/>
            <a:ext cx="4987200" cy="2955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Definición de Proyecto de Software</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41" name="Google Shape;241;p36"/>
          <p:cNvSpPr txBox="1"/>
          <p:nvPr/>
        </p:nvSpPr>
        <p:spPr>
          <a:xfrm>
            <a:off x="3649500" y="2798938"/>
            <a:ext cx="49872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 proyecto es un esfuerzo temporal que se lleva a cabo para crear un producto, servicio o resultado único.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7"/>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Características de un Proyecto de Software</a:t>
            </a:r>
            <a:endParaRPr b="1" i="0" sz="4000" u="none" cap="none" strike="noStrike">
              <a:solidFill>
                <a:schemeClr val="dk1"/>
              </a:solidFill>
              <a:latin typeface="DM Sans"/>
              <a:ea typeface="DM Sans"/>
              <a:cs typeface="DM Sans"/>
              <a:sym typeface="DM Sans"/>
            </a:endParaRPr>
          </a:p>
        </p:txBody>
      </p:sp>
      <p:sp>
        <p:nvSpPr>
          <p:cNvPr id="247" name="Google Shape;247;p37"/>
          <p:cNvSpPr txBox="1"/>
          <p:nvPr/>
        </p:nvSpPr>
        <p:spPr>
          <a:xfrm>
            <a:off x="476250" y="2102075"/>
            <a:ext cx="3834600" cy="20829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1000"/>
              </a:spcBef>
              <a:spcAft>
                <a:spcPts val="0"/>
              </a:spcAft>
              <a:buClr>
                <a:srgbClr val="EA90FF"/>
              </a:buClr>
              <a:buSzPts val="1350"/>
              <a:buFont typeface="DM Sans"/>
              <a:buChar char="✓"/>
            </a:pPr>
            <a:r>
              <a:rPr b="0" i="0" lang="es" sz="1350" u="none" cap="none" strike="noStrike">
                <a:solidFill>
                  <a:srgbClr val="000000"/>
                </a:solidFill>
                <a:highlight>
                  <a:srgbClr val="EA90FF"/>
                </a:highlight>
                <a:latin typeface="DM Sans"/>
                <a:ea typeface="DM Sans"/>
                <a:cs typeface="DM Sans"/>
                <a:sym typeface="DM Sans"/>
              </a:rPr>
              <a:t>Únicos:</a:t>
            </a:r>
            <a:r>
              <a:rPr b="0" i="0" lang="es" sz="1350" u="none" cap="none" strike="noStrike">
                <a:solidFill>
                  <a:srgbClr val="000000"/>
                </a:solidFill>
                <a:latin typeface="DM Sans"/>
                <a:ea typeface="DM Sans"/>
                <a:cs typeface="DM Sans"/>
                <a:sym typeface="DM Sans"/>
              </a:rPr>
              <a:t> todos los proyectos por similares que sean, tienen características que los hacen únicos.</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 sz="1350" u="none" cap="none" strike="noStrike">
                <a:solidFill>
                  <a:srgbClr val="000000"/>
                </a:solidFill>
                <a:highlight>
                  <a:srgbClr val="EA90FF"/>
                </a:highlight>
                <a:latin typeface="DM Sans"/>
                <a:ea typeface="DM Sans"/>
                <a:cs typeface="DM Sans"/>
                <a:sym typeface="DM Sans"/>
              </a:rPr>
              <a:t>No ambiguos:</a:t>
            </a:r>
            <a:r>
              <a:rPr b="0" i="0" lang="es" sz="1350" u="none" cap="none" strike="noStrike">
                <a:solidFill>
                  <a:srgbClr val="000000"/>
                </a:solidFill>
                <a:latin typeface="DM Sans"/>
                <a:ea typeface="DM Sans"/>
                <a:cs typeface="DM Sans"/>
                <a:sym typeface="DM Sans"/>
              </a:rPr>
              <a:t> deben ser claros, dado que son los responsables de guiar el desarrollo del proyecto. </a:t>
            </a:r>
            <a:endParaRPr b="0" i="0" sz="1350" u="none" cap="none" strike="noStrike">
              <a:solidFill>
                <a:srgbClr val="000000"/>
              </a:solidFill>
              <a:latin typeface="DM Sans"/>
              <a:ea typeface="DM Sans"/>
              <a:cs typeface="DM Sans"/>
              <a:sym typeface="DM Sans"/>
            </a:endParaRPr>
          </a:p>
          <a:p>
            <a:pPr indent="0" lvl="0" marL="457200" marR="0" rtl="0" algn="l">
              <a:lnSpc>
                <a:spcPct val="115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48" name="Google Shape;248;p37"/>
          <p:cNvSpPr txBox="1"/>
          <p:nvPr/>
        </p:nvSpPr>
        <p:spPr>
          <a:xfrm>
            <a:off x="4530475" y="2102075"/>
            <a:ext cx="3834600" cy="12375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15000"/>
              </a:lnSpc>
              <a:spcBef>
                <a:spcPts val="1000"/>
              </a:spcBef>
              <a:spcAft>
                <a:spcPts val="0"/>
              </a:spcAft>
              <a:buClr>
                <a:srgbClr val="EA90FF"/>
              </a:buClr>
              <a:buSzPts val="1350"/>
              <a:buFont typeface="DM Sans"/>
              <a:buChar char="✓"/>
            </a:pPr>
            <a:r>
              <a:rPr b="0" i="0" lang="es" sz="1350" u="none" cap="none" strike="noStrike">
                <a:solidFill>
                  <a:srgbClr val="000000"/>
                </a:solidFill>
                <a:highlight>
                  <a:srgbClr val="EA90FF"/>
                </a:highlight>
                <a:latin typeface="DM Sans"/>
                <a:ea typeface="DM Sans"/>
                <a:cs typeface="DM Sans"/>
                <a:sym typeface="DM Sans"/>
              </a:rPr>
              <a:t>Medibles:</a:t>
            </a:r>
            <a:r>
              <a:rPr b="0" i="0" lang="es" sz="1350" u="none" cap="none" strike="noStrike">
                <a:solidFill>
                  <a:srgbClr val="000000"/>
                </a:solidFill>
                <a:latin typeface="DM Sans"/>
                <a:ea typeface="DM Sans"/>
                <a:cs typeface="DM Sans"/>
                <a:sym typeface="DM Sans"/>
              </a:rPr>
              <a:t> a fin de poder determinar el avance sobre el proyecto.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1000"/>
              </a:spcBef>
              <a:spcAft>
                <a:spcPts val="0"/>
              </a:spcAft>
              <a:buClr>
                <a:srgbClr val="EA90FF"/>
              </a:buClr>
              <a:buSzPts val="1350"/>
              <a:buFont typeface="DM Sans"/>
              <a:buChar char="✓"/>
            </a:pPr>
            <a:r>
              <a:rPr b="0" i="0" lang="es" sz="1350" u="none" cap="none" strike="noStrike">
                <a:solidFill>
                  <a:srgbClr val="000000"/>
                </a:solidFill>
                <a:highlight>
                  <a:srgbClr val="EA90FF"/>
                </a:highlight>
                <a:latin typeface="DM Sans"/>
                <a:ea typeface="DM Sans"/>
                <a:cs typeface="DM Sans"/>
                <a:sym typeface="DM Sans"/>
              </a:rPr>
              <a:t>Alcanzables:</a:t>
            </a:r>
            <a:r>
              <a:rPr b="0" i="0" lang="es" sz="1350" u="none" cap="none" strike="noStrike">
                <a:solidFill>
                  <a:srgbClr val="000000"/>
                </a:solidFill>
                <a:latin typeface="DM Sans"/>
                <a:ea typeface="DM Sans"/>
                <a:cs typeface="DM Sans"/>
                <a:sym typeface="DM Sans"/>
              </a:rPr>
              <a:t> es decir que los mismos puedan ser realizados por el equipo.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Ciclos de vida del desarrollo del software </a:t>
            </a:r>
            <a:endParaRPr b="1" i="0" sz="4000" u="none" cap="none" strike="noStrike">
              <a:solidFill>
                <a:schemeClr val="dk1"/>
              </a:solidFill>
              <a:latin typeface="DM Sans"/>
              <a:ea typeface="DM Sans"/>
              <a:cs typeface="DM Sans"/>
              <a:sym typeface="DM Sans"/>
            </a:endParaRPr>
          </a:p>
        </p:txBody>
      </p:sp>
      <p:sp>
        <p:nvSpPr>
          <p:cNvPr id="254" name="Google Shape;254;p38"/>
          <p:cNvSpPr txBox="1"/>
          <p:nvPr/>
        </p:nvSpPr>
        <p:spPr>
          <a:xfrm>
            <a:off x="473350" y="1908175"/>
            <a:ext cx="38346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Existen varios modelos o paradigmas de desarrollo, en los cuales  nos podemos apoyar para la realización de software.  </a:t>
            </a:r>
            <a:endParaRPr b="0" i="0" sz="1350" u="none" cap="none" strike="noStrike">
              <a:solidFill>
                <a:srgbClr val="000000"/>
              </a:solidFill>
              <a:latin typeface="DM Sans"/>
              <a:ea typeface="DM Sans"/>
              <a:cs typeface="DM Sans"/>
              <a:sym typeface="DM Sans"/>
            </a:endParaRPr>
          </a:p>
        </p:txBody>
      </p:sp>
      <p:sp>
        <p:nvSpPr>
          <p:cNvPr id="255" name="Google Shape;255;p38"/>
          <p:cNvSpPr txBox="1"/>
          <p:nvPr/>
        </p:nvSpPr>
        <p:spPr>
          <a:xfrm>
            <a:off x="4527575" y="1908175"/>
            <a:ext cx="38346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ciclos de vida sirven como guía para llevar adelante un proyecto y nos  ayudan a responder las siguientes preguntas: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¿Cu</a:t>
            </a:r>
            <a:r>
              <a:rPr lang="es" sz="1350">
                <a:latin typeface="DM Sans"/>
                <a:ea typeface="DM Sans"/>
                <a:cs typeface="DM Sans"/>
                <a:sym typeface="DM Sans"/>
              </a:rPr>
              <a:t>á</a:t>
            </a:r>
            <a:r>
              <a:rPr b="0" i="0" lang="es" sz="1350" u="none" cap="none" strike="noStrike">
                <a:solidFill>
                  <a:srgbClr val="000000"/>
                </a:solidFill>
                <a:latin typeface="DM Sans"/>
                <a:ea typeface="DM Sans"/>
                <a:cs typeface="DM Sans"/>
                <a:sym typeface="DM Sans"/>
              </a:rPr>
              <a:t>les de las tareas deben ser rastreadas?  </a:t>
            </a:r>
            <a:endParaRPr b="0" i="0" sz="1350" u="none" cap="none" strike="noStrike">
              <a:solidFill>
                <a:srgbClr val="000000"/>
              </a:solidFill>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¿Que tipo de progreso se ha realizado?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grpSp>
        <p:nvGrpSpPr>
          <p:cNvPr id="260" name="Google Shape;260;p39"/>
          <p:cNvGrpSpPr/>
          <p:nvPr/>
        </p:nvGrpSpPr>
        <p:grpSpPr>
          <a:xfrm>
            <a:off x="473370" y="619431"/>
            <a:ext cx="738905" cy="738905"/>
            <a:chOff x="575612" y="1950748"/>
            <a:chExt cx="431100" cy="431100"/>
          </a:xfrm>
        </p:grpSpPr>
        <p:sp>
          <p:nvSpPr>
            <p:cNvPr id="261" name="Google Shape;261;p3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2" name="Google Shape;262;p39" title="ícono para pensar"/>
            <p:cNvPicPr preferRelativeResize="0"/>
            <p:nvPr/>
          </p:nvPicPr>
          <p:blipFill rotWithShape="1">
            <a:blip r:embed="rId3">
              <a:alphaModFix/>
            </a:blip>
            <a:srcRect b="0" l="0" r="0" t="0"/>
            <a:stretch/>
          </p:blipFill>
          <p:spPr>
            <a:xfrm>
              <a:off x="655125" y="2030288"/>
              <a:ext cx="272000" cy="272000"/>
            </a:xfrm>
            <a:prstGeom prst="rect">
              <a:avLst/>
            </a:prstGeom>
            <a:noFill/>
            <a:ln>
              <a:noFill/>
            </a:ln>
          </p:spPr>
        </p:pic>
      </p:grpSp>
      <p:sp>
        <p:nvSpPr>
          <p:cNvPr id="263" name="Google Shape;263;p3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Para reflexionar</a:t>
            </a:r>
            <a:endParaRPr b="1" i="0" sz="3500" u="none" cap="none" strike="noStrike">
              <a:solidFill>
                <a:srgbClr val="EAFF6A"/>
              </a:solidFill>
              <a:latin typeface="DM Sans"/>
              <a:ea typeface="DM Sans"/>
              <a:cs typeface="DM Sans"/>
              <a:sym typeface="DM Sans"/>
            </a:endParaRPr>
          </a:p>
        </p:txBody>
      </p:sp>
      <p:sp>
        <p:nvSpPr>
          <p:cNvPr id="264" name="Google Shape;264;p39"/>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500"/>
              <a:buFont typeface="Arial"/>
              <a:buNone/>
            </a:pPr>
            <a:r>
              <a:rPr b="0" i="0" lang="es" sz="2500" u="none" cap="none" strike="noStrike">
                <a:solidFill>
                  <a:srgbClr val="B7B7B7"/>
                </a:solidFill>
                <a:latin typeface="DM Sans"/>
                <a:ea typeface="DM Sans"/>
                <a:cs typeface="DM Sans"/>
                <a:sym typeface="DM Sans"/>
              </a:rPr>
              <a:t>¿Cuáles son las caracteristicas que deberia tener en cuenta a la hora de elegir un ciclo de vida para mi Proyecto?</a:t>
            </a:r>
            <a:endParaRPr b="0" i="0" sz="2500" u="none" cap="none" strike="noStrike">
              <a:solidFill>
                <a:srgbClr val="B7B7B7"/>
              </a:solidFill>
              <a:latin typeface="DM Sans"/>
              <a:ea typeface="DM Sans"/>
              <a:cs typeface="DM Sans"/>
              <a:sym typeface="DM Sans"/>
            </a:endParaRPr>
          </a:p>
        </p:txBody>
      </p:sp>
      <p:sp>
        <p:nvSpPr>
          <p:cNvPr id="265" name="Google Shape;265;p39"/>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2000"/>
              <a:buFont typeface="Arial"/>
              <a:buNone/>
            </a:pPr>
            <a:r>
              <a:rPr lang="es" sz="2000">
                <a:solidFill>
                  <a:srgbClr val="83AEFB"/>
                </a:solidFill>
                <a:latin typeface="DM Sans"/>
                <a:ea typeface="DM Sans"/>
                <a:cs typeface="DM Sans"/>
                <a:sym typeface="DM Sans"/>
              </a:rPr>
              <a:t>Responde por el chat</a:t>
            </a:r>
            <a:endParaRPr b="0" i="0" sz="2000" u="none" cap="none" strike="noStrike">
              <a:solidFill>
                <a:srgbClr val="83AEFB"/>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0"/>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Desarrollo y pruebas de Software</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76" name="Google Shape;276;p41"/>
          <p:cNvPicPr preferRelativeResize="0"/>
          <p:nvPr/>
        </p:nvPicPr>
        <p:blipFill rotWithShape="1">
          <a:blip r:embed="rId3">
            <a:alphaModFix/>
          </a:blip>
          <a:srcRect b="0" l="32249" r="32253" t="0"/>
          <a:stretch/>
        </p:blipFill>
        <p:spPr>
          <a:xfrm>
            <a:off x="504875" y="468275"/>
            <a:ext cx="2923972" cy="4118750"/>
          </a:xfrm>
          <a:prstGeom prst="rect">
            <a:avLst/>
          </a:prstGeom>
          <a:noFill/>
          <a:ln>
            <a:noFill/>
          </a:ln>
        </p:spPr>
      </p:pic>
      <p:sp>
        <p:nvSpPr>
          <p:cNvPr id="277" name="Google Shape;277;p41"/>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4000"/>
              <a:buFont typeface="Arial"/>
              <a:buNone/>
            </a:pPr>
            <a:r>
              <a:rPr b="1" lang="es" sz="4000">
                <a:solidFill>
                  <a:schemeClr val="dk1"/>
                </a:solidFill>
                <a:latin typeface="DM Sans"/>
                <a:ea typeface="DM Sans"/>
                <a:cs typeface="DM Sans"/>
                <a:sym typeface="DM Sans"/>
              </a:rPr>
              <a:t>Introducción</a:t>
            </a:r>
            <a:endParaRPr b="1" i="0" sz="4000" u="none" cap="none" strike="noStrike">
              <a:solidFill>
                <a:schemeClr val="dk1"/>
              </a:solidFill>
              <a:latin typeface="DM Sans"/>
              <a:ea typeface="DM Sans"/>
              <a:cs typeface="DM Sans"/>
              <a:sym typeface="DM Sans"/>
            </a:endParaRPr>
          </a:p>
        </p:txBody>
      </p:sp>
      <p:sp>
        <p:nvSpPr>
          <p:cNvPr id="278" name="Google Shape;278;p41"/>
          <p:cNvSpPr txBox="1"/>
          <p:nvPr/>
        </p:nvSpPr>
        <p:spPr>
          <a:xfrm>
            <a:off x="3649500" y="2278463"/>
            <a:ext cx="49872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lang="es" sz="1350">
                <a:solidFill>
                  <a:schemeClr val="dk1"/>
                </a:solidFill>
                <a:latin typeface="DM Sans"/>
                <a:ea typeface="DM Sans"/>
                <a:cs typeface="DM Sans"/>
                <a:sym typeface="DM Sans"/>
              </a:rPr>
              <a:t>Como tester es importante conocer la </a:t>
            </a:r>
            <a:r>
              <a:rPr lang="es" sz="1350">
                <a:solidFill>
                  <a:schemeClr val="dk1"/>
                </a:solidFill>
                <a:highlight>
                  <a:schemeClr val="accent6"/>
                </a:highlight>
                <a:latin typeface="DM Sans"/>
                <a:ea typeface="DM Sans"/>
                <a:cs typeface="DM Sans"/>
                <a:sym typeface="DM Sans"/>
              </a:rPr>
              <a:t>metodología</a:t>
            </a:r>
            <a:r>
              <a:rPr lang="es" sz="1350">
                <a:solidFill>
                  <a:schemeClr val="dk1"/>
                </a:solidFill>
                <a:latin typeface="DM Sans"/>
                <a:ea typeface="DM Sans"/>
                <a:cs typeface="DM Sans"/>
                <a:sym typeface="DM Sans"/>
              </a:rPr>
              <a:t> aplicada al proyecto, ya que es el marco de trabajo que te indicará qué tareas de pruebas se deben ejecutar y cuales técnicas de prueba utilizar.</a:t>
            </a:r>
            <a:r>
              <a:rPr b="0" i="0" lang="es" sz="1350" u="none" cap="none" strike="noStrike">
                <a:solidFill>
                  <a:srgbClr val="000000"/>
                </a:solidFill>
                <a:latin typeface="DM Sans"/>
                <a:ea typeface="DM Sans"/>
                <a:cs typeface="DM Sans"/>
                <a:sym typeface="DM Sans"/>
              </a:rPr>
              <a:t>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2"/>
          <p:cNvSpPr txBox="1"/>
          <p:nvPr/>
        </p:nvSpPr>
        <p:spPr>
          <a:xfrm>
            <a:off x="473350" y="619525"/>
            <a:ext cx="8141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Modelos y Metodologías de desarrollo</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84" name="Google Shape;284;p42"/>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Los modelos y metodologías de desarrollo de software son un </a:t>
            </a:r>
            <a:r>
              <a:rPr b="0" i="0" lang="es" sz="1350" u="none" cap="none" strike="noStrike">
                <a:solidFill>
                  <a:srgbClr val="000000"/>
                </a:solidFill>
                <a:highlight>
                  <a:srgbClr val="EA90FF"/>
                </a:highlight>
                <a:latin typeface="DM Sans"/>
                <a:ea typeface="DM Sans"/>
                <a:cs typeface="DM Sans"/>
                <a:sym typeface="DM Sans"/>
              </a:rPr>
              <a:t>conjunto de técnicas y métodos organizativos que se aplican para diseñar soluciones de software informático.</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285" name="Google Shape;285;p42"/>
          <p:cNvSpPr txBox="1"/>
          <p:nvPr/>
        </p:nvSpPr>
        <p:spPr>
          <a:xfrm>
            <a:off x="4527575" y="190817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Una metodología de desarrollo de software brinda al equipo de trabajo un marco para construir aplicaciones de manera eficiente y rigurosa, garantizando un producto cercano al esperado.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Si no se desarrolla a partir de una metodología, el resultado final será impredecible y no se podrá controlar el avance del proyecto.</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3"/>
          <p:cNvSpPr txBox="1"/>
          <p:nvPr/>
        </p:nvSpPr>
        <p:spPr>
          <a:xfrm>
            <a:off x="475500" y="46827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Los modelos de desarrollo se clasifican en:</a:t>
            </a:r>
            <a:endParaRPr b="1" i="0" sz="4000" u="none" cap="none" strike="noStrike">
              <a:solidFill>
                <a:schemeClr val="dk1"/>
              </a:solidFill>
              <a:latin typeface="DM Sans"/>
              <a:ea typeface="DM Sans"/>
              <a:cs typeface="DM Sans"/>
              <a:sym typeface="DM Sans"/>
            </a:endParaRPr>
          </a:p>
        </p:txBody>
      </p:sp>
      <p:sp>
        <p:nvSpPr>
          <p:cNvPr id="291" name="Google Shape;291;p43"/>
          <p:cNvSpPr txBox="1"/>
          <p:nvPr/>
        </p:nvSpPr>
        <p:spPr>
          <a:xfrm>
            <a:off x="908975" y="2118450"/>
            <a:ext cx="6347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s" sz="1350">
                <a:solidFill>
                  <a:schemeClr val="dk1"/>
                </a:solidFill>
                <a:latin typeface="DM Sans"/>
                <a:ea typeface="DM Sans"/>
                <a:cs typeface="DM Sans"/>
                <a:sym typeface="DM Sans"/>
              </a:rPr>
              <a:t>Modelos de desarrollo secuenciales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Modelos de desarrollos iterativos e incrementales</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 name="Shape 57"/>
        <p:cNvGrpSpPr/>
        <p:nvPr/>
      </p:nvGrpSpPr>
      <p:grpSpPr>
        <a:xfrm>
          <a:off x="0" y="0"/>
          <a:ext cx="0" cy="0"/>
          <a:chOff x="0" y="0"/>
          <a:chExt cx="0" cy="0"/>
        </a:xfrm>
      </p:grpSpPr>
      <p:sp>
        <p:nvSpPr>
          <p:cNvPr id="58" name="Google Shape;58;p1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000"/>
              <a:buFont typeface="Arial"/>
              <a:buNone/>
            </a:pPr>
            <a:r>
              <a:rPr b="1" i="0" lang="es" sz="3000" u="none" cap="none" strike="noStrike">
                <a:solidFill>
                  <a:srgbClr val="EAFF6A"/>
                </a:solidFill>
                <a:latin typeface="DM Sans"/>
                <a:ea typeface="DM Sans"/>
                <a:cs typeface="DM Sans"/>
                <a:sym typeface="DM Sans"/>
              </a:rPr>
              <a:t>Objetivos de la clase</a:t>
            </a:r>
            <a:endParaRPr b="1" i="0" sz="3000" u="none" cap="none" strike="noStrike">
              <a:solidFill>
                <a:srgbClr val="EAFF6A"/>
              </a:solidFill>
              <a:latin typeface="DM Sans"/>
              <a:ea typeface="DM Sans"/>
              <a:cs typeface="DM Sans"/>
              <a:sym typeface="DM Sans"/>
            </a:endParaRPr>
          </a:p>
        </p:txBody>
      </p:sp>
      <p:pic>
        <p:nvPicPr>
          <p:cNvPr id="59" name="Google Shape;59;p17"/>
          <p:cNvPicPr preferRelativeResize="0"/>
          <p:nvPr/>
        </p:nvPicPr>
        <p:blipFill rotWithShape="1">
          <a:blip r:embed="rId3">
            <a:alphaModFix/>
          </a:blip>
          <a:srcRect b="0" l="0" r="0" t="0"/>
          <a:stretch/>
        </p:blipFill>
        <p:spPr>
          <a:xfrm>
            <a:off x="2172438" y="1545313"/>
            <a:ext cx="196975" cy="196975"/>
          </a:xfrm>
          <a:prstGeom prst="rect">
            <a:avLst/>
          </a:prstGeom>
          <a:noFill/>
          <a:ln>
            <a:noFill/>
          </a:ln>
        </p:spPr>
      </p:pic>
      <p:sp>
        <p:nvSpPr>
          <p:cNvPr id="60" name="Google Shape;60;p17"/>
          <p:cNvSpPr txBox="1"/>
          <p:nvPr/>
        </p:nvSpPr>
        <p:spPr>
          <a:xfrm>
            <a:off x="2690561" y="14516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Comprender </a:t>
            </a:r>
            <a:r>
              <a:rPr b="0" i="0" lang="es" sz="1350" u="none" cap="none" strike="noStrike">
                <a:solidFill>
                  <a:schemeClr val="lt1"/>
                </a:solidFill>
                <a:latin typeface="DM Sans"/>
                <a:ea typeface="DM Sans"/>
                <a:cs typeface="DM Sans"/>
                <a:sym typeface="DM Sans"/>
              </a:rPr>
              <a:t>las diferencias entre pruebas estáticas y pruebas dinámicas.</a:t>
            </a:r>
            <a:endParaRPr b="0" i="0" sz="1350" u="none" cap="none" strike="noStrike">
              <a:solidFill>
                <a:schemeClr val="lt1"/>
              </a:solidFill>
              <a:latin typeface="DM Sans"/>
              <a:ea typeface="DM Sans"/>
              <a:cs typeface="DM Sans"/>
              <a:sym typeface="DM Sans"/>
            </a:endParaRPr>
          </a:p>
        </p:txBody>
      </p:sp>
      <p:pic>
        <p:nvPicPr>
          <p:cNvPr id="61" name="Google Shape;61;p17"/>
          <p:cNvPicPr preferRelativeResize="0"/>
          <p:nvPr/>
        </p:nvPicPr>
        <p:blipFill rotWithShape="1">
          <a:blip r:embed="rId3">
            <a:alphaModFix/>
          </a:blip>
          <a:srcRect b="0" l="0" r="0" t="0"/>
          <a:stretch/>
        </p:blipFill>
        <p:spPr>
          <a:xfrm>
            <a:off x="2172138" y="2178713"/>
            <a:ext cx="196975" cy="196975"/>
          </a:xfrm>
          <a:prstGeom prst="rect">
            <a:avLst/>
          </a:prstGeom>
          <a:noFill/>
          <a:ln>
            <a:noFill/>
          </a:ln>
        </p:spPr>
      </p:pic>
      <p:sp>
        <p:nvSpPr>
          <p:cNvPr id="62" name="Google Shape;62;p17"/>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Aprender</a:t>
            </a:r>
            <a:r>
              <a:rPr b="0" i="0" lang="es" sz="1350" u="none" cap="none" strike="noStrike">
                <a:solidFill>
                  <a:schemeClr val="lt1"/>
                </a:solidFill>
                <a:latin typeface="DM Sans"/>
                <a:ea typeface="DM Sans"/>
                <a:cs typeface="DM Sans"/>
                <a:sym typeface="DM Sans"/>
              </a:rPr>
              <a:t> los modelos y metodologías del desarrollo del software</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1" i="0" sz="1350" u="none" cap="none" strike="noStrike">
              <a:solidFill>
                <a:schemeClr val="lt1"/>
              </a:solidFill>
              <a:latin typeface="DM Sans"/>
              <a:ea typeface="DM Sans"/>
              <a:cs typeface="DM Sans"/>
              <a:sym typeface="DM Sans"/>
            </a:endParaRPr>
          </a:p>
        </p:txBody>
      </p:sp>
      <p:pic>
        <p:nvPicPr>
          <p:cNvPr id="63" name="Google Shape;63;p17"/>
          <p:cNvPicPr preferRelativeResize="0"/>
          <p:nvPr/>
        </p:nvPicPr>
        <p:blipFill rotWithShape="1">
          <a:blip r:embed="rId3">
            <a:alphaModFix/>
          </a:blip>
          <a:srcRect b="0" l="0" r="0" t="0"/>
          <a:stretch/>
        </p:blipFill>
        <p:spPr>
          <a:xfrm>
            <a:off x="2172138" y="3009938"/>
            <a:ext cx="196975" cy="196975"/>
          </a:xfrm>
          <a:prstGeom prst="rect">
            <a:avLst/>
          </a:prstGeom>
          <a:noFill/>
          <a:ln>
            <a:noFill/>
          </a:ln>
        </p:spPr>
      </p:pic>
      <p:sp>
        <p:nvSpPr>
          <p:cNvPr id="64" name="Google Shape;64;p17"/>
          <p:cNvSpPr txBox="1"/>
          <p:nvPr/>
        </p:nvSpPr>
        <p:spPr>
          <a:xfrm>
            <a:off x="2690550" y="2778747"/>
            <a:ext cx="42813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chemeClr val="lt1"/>
                </a:solidFill>
                <a:latin typeface="DM Sans"/>
                <a:ea typeface="DM Sans"/>
                <a:cs typeface="DM Sans"/>
                <a:sym typeface="DM Sans"/>
              </a:rPr>
              <a:t>Conocer </a:t>
            </a:r>
            <a:r>
              <a:rPr b="0" i="0" lang="es" sz="1350" u="none" cap="none" strike="noStrike">
                <a:solidFill>
                  <a:schemeClr val="lt1"/>
                </a:solidFill>
                <a:latin typeface="DM Sans"/>
                <a:ea typeface="DM Sans"/>
                <a:cs typeface="DM Sans"/>
                <a:sym typeface="DM Sans"/>
              </a:rPr>
              <a:t>los principales usos de la herramienta Jira y Trello</a:t>
            </a:r>
            <a:endParaRPr b="0" i="0" sz="1350" u="none" cap="none" strike="noStrike">
              <a:solidFill>
                <a:schemeClr val="lt1"/>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chemeClr val="lt1"/>
              </a:solidFill>
              <a:latin typeface="DM Sans"/>
              <a:ea typeface="DM Sans"/>
              <a:cs typeface="DM Sans"/>
              <a:sym typeface="DM Sans"/>
            </a:endParaRPr>
          </a:p>
        </p:txBody>
      </p:sp>
      <p:cxnSp>
        <p:nvCxnSpPr>
          <p:cNvPr id="65" name="Google Shape;65;p17"/>
          <p:cNvCxnSpPr>
            <a:stCxn id="59" idx="2"/>
            <a:endCxn id="61" idx="0"/>
          </p:cNvCxnSpPr>
          <p:nvPr/>
        </p:nvCxnSpPr>
        <p:spPr>
          <a:xfrm flipH="1" rot="-5400000">
            <a:off x="2052976" y="1960238"/>
            <a:ext cx="436500" cy="600"/>
          </a:xfrm>
          <a:prstGeom prst="bentConnector3">
            <a:avLst>
              <a:gd fmla="val 49991" name="adj1"/>
            </a:avLst>
          </a:prstGeom>
          <a:noFill/>
          <a:ln cap="flat" cmpd="sng" w="9525">
            <a:solidFill>
              <a:srgbClr val="EAFF6A"/>
            </a:solidFill>
            <a:prstDash val="solid"/>
            <a:round/>
            <a:headEnd len="sm" w="sm" type="none"/>
            <a:tailEnd len="sm" w="sm" type="none"/>
          </a:ln>
        </p:spPr>
      </p:cxnSp>
      <p:cxnSp>
        <p:nvCxnSpPr>
          <p:cNvPr id="66" name="Google Shape;66;p17"/>
          <p:cNvCxnSpPr>
            <a:stCxn id="61" idx="2"/>
            <a:endCxn id="63" idx="0"/>
          </p:cNvCxnSpPr>
          <p:nvPr/>
        </p:nvCxnSpPr>
        <p:spPr>
          <a:xfrm flipH="1" rot="-5400000">
            <a:off x="1953826" y="2692488"/>
            <a:ext cx="634200" cy="600"/>
          </a:xfrm>
          <a:prstGeom prst="bentConnector3">
            <a:avLst>
              <a:gd fmla="val 50004" name="adj1"/>
            </a:avLst>
          </a:prstGeom>
          <a:noFill/>
          <a:ln cap="flat" cmpd="sng" w="9525">
            <a:solidFill>
              <a:srgbClr val="EAFF6A"/>
            </a:solidFill>
            <a:prstDash val="solid"/>
            <a:round/>
            <a:headEnd len="sm" w="sm" type="none"/>
            <a:tailEnd len="sm" w="sm"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4"/>
          <p:cNvSpPr txBox="1"/>
          <p:nvPr/>
        </p:nvSpPr>
        <p:spPr>
          <a:xfrm>
            <a:off x="3649500" y="468263"/>
            <a:ext cx="49872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Modelo de desarrollo secuencial</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297" name="Google Shape;297;p44"/>
          <p:cNvSpPr txBox="1"/>
          <p:nvPr/>
        </p:nvSpPr>
        <p:spPr>
          <a:xfrm>
            <a:off x="3649500" y="2211613"/>
            <a:ext cx="49872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Son aquellos donde </a:t>
            </a:r>
            <a:r>
              <a:rPr b="0" i="0" lang="es" sz="1350" u="none" cap="none" strike="noStrike">
                <a:solidFill>
                  <a:srgbClr val="000000"/>
                </a:solidFill>
                <a:highlight>
                  <a:srgbClr val="EA90FF"/>
                </a:highlight>
                <a:latin typeface="DM Sans"/>
                <a:ea typeface="DM Sans"/>
                <a:cs typeface="DM Sans"/>
                <a:sym typeface="DM Sans"/>
              </a:rPr>
              <a:t>cualquier fase del proceso de desarrollo comienza una vez que la anterior finalizó</a:t>
            </a:r>
            <a:r>
              <a:rPr b="0" i="0" lang="es" sz="1350" u="none" cap="none" strike="noStrike">
                <a:solidFill>
                  <a:srgbClr val="000000"/>
                </a:solidFill>
                <a:latin typeface="DM Sans"/>
                <a:ea typeface="DM Sans"/>
                <a:cs typeface="DM Sans"/>
                <a:sym typeface="DM Sans"/>
              </a:rPr>
              <a:t>. Por ejemplo el modelo en cascada.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Satisfacen la totalidad de los requerimientos del cliente, sin embargo esto puede llevar meses incluso años para su entrega final.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Ejemplo del modelo de desarrollo secuencial</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En este modelo, las pruebas comienzan una vez que el desarrollo termina</a:t>
            </a:r>
            <a:endParaRPr b="0" i="0" sz="1350" u="none" cap="none" strike="noStrike">
              <a:solidFill>
                <a:srgbClr val="000000"/>
              </a:solidFill>
              <a:latin typeface="DM Sans"/>
              <a:ea typeface="DM Sans"/>
              <a:cs typeface="DM Sans"/>
              <a:sym typeface="DM Sans"/>
            </a:endParaRPr>
          </a:p>
        </p:txBody>
      </p:sp>
      <p:sp>
        <p:nvSpPr>
          <p:cNvPr id="298" name="Google Shape;298;p44"/>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299" name="Google Shape;299;p44"/>
          <p:cNvPicPr preferRelativeResize="0"/>
          <p:nvPr/>
        </p:nvPicPr>
        <p:blipFill rotWithShape="1">
          <a:blip r:embed="rId3">
            <a:alphaModFix/>
          </a:blip>
          <a:srcRect b="0" l="11613" r="0" t="0"/>
          <a:stretch/>
        </p:blipFill>
        <p:spPr>
          <a:xfrm>
            <a:off x="0" y="1566000"/>
            <a:ext cx="3482274" cy="1667225"/>
          </a:xfrm>
          <a:prstGeom prst="rect">
            <a:avLst/>
          </a:prstGeom>
          <a:noFill/>
          <a:ln>
            <a:noFill/>
          </a:ln>
        </p:spPr>
      </p:pic>
      <p:sp>
        <p:nvSpPr>
          <p:cNvPr id="300" name="Google Shape;300;p44"/>
          <p:cNvSpPr txBox="1"/>
          <p:nvPr/>
        </p:nvSpPr>
        <p:spPr>
          <a:xfrm>
            <a:off x="475500" y="3062125"/>
            <a:ext cx="1815300" cy="354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Modelo en cascada</a:t>
            </a:r>
            <a:endParaRPr b="0" i="0" sz="1100" u="none" cap="none" strike="noStrike">
              <a:solidFill>
                <a:srgbClr val="000000"/>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4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Modelo de desarrollo iterativo e  incremental</a:t>
            </a:r>
            <a:endParaRPr b="1" i="0" sz="4000" u="none" cap="none" strike="noStrike">
              <a:solidFill>
                <a:schemeClr val="dk1"/>
              </a:solidFill>
              <a:latin typeface="DM Sans"/>
              <a:ea typeface="DM Sans"/>
              <a:cs typeface="DM Sans"/>
              <a:sym typeface="DM Sans"/>
            </a:endParaRPr>
          </a:p>
        </p:txBody>
      </p:sp>
      <p:sp>
        <p:nvSpPr>
          <p:cNvPr id="306" name="Google Shape;306;p45"/>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Son aquellos que comienzan desarrollando una especie de versión “ligth” de los requerimientos del sistema, y en cada iteración, se agregan nuevas funcionalidades.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07" name="Google Shape;307;p45"/>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Por lo tanto, las etapas de Requerimientos, Análisis, Diseño, Implementación y Prueba se realizan en pequeñas partes agrupando funcionalidades, y cada vez que terminemos una iteración, se entrega una versión funcional del sistema.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grpSp>
        <p:nvGrpSpPr>
          <p:cNvPr id="312" name="Google Shape;312;p46"/>
          <p:cNvGrpSpPr/>
          <p:nvPr/>
        </p:nvGrpSpPr>
        <p:grpSpPr>
          <a:xfrm>
            <a:off x="1622958" y="1168058"/>
            <a:ext cx="5898086" cy="3317328"/>
            <a:chOff x="-81653" y="306928"/>
            <a:chExt cx="2965800" cy="4377000"/>
          </a:xfrm>
        </p:grpSpPr>
        <p:sp>
          <p:nvSpPr>
            <p:cNvPr id="313" name="Google Shape;313;p46"/>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46"/>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latin typeface="DM Sans"/>
                  <a:ea typeface="DM Sans"/>
                  <a:cs typeface="DM Sans"/>
                  <a:sym typeface="DM Sans"/>
                </a:rPr>
                <a:t>REEMPLAZAR </a:t>
              </a:r>
              <a:endParaRPr sz="1350">
                <a:latin typeface="DM Sans"/>
                <a:ea typeface="DM Sans"/>
                <a:cs typeface="DM Sans"/>
                <a:sym typeface="DM Sans"/>
              </a:endParaRPr>
            </a:p>
            <a:p>
              <a:pPr indent="0" lvl="0" marL="0" rtl="0" algn="ctr">
                <a:spcBef>
                  <a:spcPts val="0"/>
                </a:spcBef>
                <a:spcAft>
                  <a:spcPts val="0"/>
                </a:spcAft>
                <a:buNone/>
              </a:pPr>
              <a:r>
                <a:rPr lang="es" sz="1350">
                  <a:latin typeface="DM Sans"/>
                  <a:ea typeface="DM Sans"/>
                  <a:cs typeface="DM Sans"/>
                  <a:sym typeface="DM Sans"/>
                </a:rPr>
                <a:t>POR VIDEO</a:t>
              </a:r>
              <a:endParaRPr sz="1350">
                <a:latin typeface="DM Sans"/>
                <a:ea typeface="DM Sans"/>
                <a:cs typeface="DM Sans"/>
                <a:sym typeface="DM Sans"/>
              </a:endParaRPr>
            </a:p>
          </p:txBody>
        </p:sp>
      </p:grpSp>
      <p:sp>
        <p:nvSpPr>
          <p:cNvPr id="315" name="Google Shape;315;p46"/>
          <p:cNvSpPr txBox="1"/>
          <p:nvPr/>
        </p:nvSpPr>
        <p:spPr>
          <a:xfrm>
            <a:off x="204125" y="141875"/>
            <a:ext cx="88380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del modelo iterativo e incremental - Modelo en V</a:t>
            </a:r>
            <a:endParaRPr b="1" sz="3500">
              <a:solidFill>
                <a:schemeClr val="lt1"/>
              </a:solidFill>
              <a:latin typeface="DM Sans"/>
              <a:ea typeface="DM Sans"/>
              <a:cs typeface="DM Sans"/>
              <a:sym typeface="DM Sans"/>
            </a:endParaRPr>
          </a:p>
        </p:txBody>
      </p:sp>
      <p:sp>
        <p:nvSpPr>
          <p:cNvPr id="316" name="Google Shape;316;p46"/>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Ejemplo del modelo iterativo e incremental - Modelo en V</a:t>
            </a:r>
            <a:endParaRPr i="1" sz="1100" u="sng">
              <a:solidFill>
                <a:srgbClr val="83AEFB"/>
              </a:solidFill>
              <a:latin typeface="DM Sans"/>
              <a:ea typeface="DM Sans"/>
              <a:cs typeface="DM Sans"/>
              <a:sym typeface="DM Sans"/>
            </a:endParaRPr>
          </a:p>
        </p:txBody>
      </p:sp>
      <p:pic>
        <p:nvPicPr>
          <p:cNvPr id="317" name="Google Shape;317;p46"/>
          <p:cNvPicPr preferRelativeResize="0"/>
          <p:nvPr/>
        </p:nvPicPr>
        <p:blipFill rotWithShape="1">
          <a:blip r:embed="rId3">
            <a:alphaModFix/>
          </a:blip>
          <a:srcRect b="0" l="0" r="0" t="0"/>
          <a:stretch/>
        </p:blipFill>
        <p:spPr>
          <a:xfrm>
            <a:off x="1239950" y="1168050"/>
            <a:ext cx="6546005" cy="35242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Modelo en V</a:t>
            </a:r>
            <a:endParaRPr b="1" i="0" sz="4000" u="none" cap="none" strike="noStrike">
              <a:solidFill>
                <a:schemeClr val="dk1"/>
              </a:solidFill>
              <a:latin typeface="DM Sans"/>
              <a:ea typeface="DM Sans"/>
              <a:cs typeface="DM Sans"/>
              <a:sym typeface="DM Sans"/>
            </a:endParaRPr>
          </a:p>
        </p:txBody>
      </p:sp>
      <p:sp>
        <p:nvSpPr>
          <p:cNvPr id="323" name="Google Shape;323;p47"/>
          <p:cNvSpPr txBox="1"/>
          <p:nvPr/>
        </p:nvSpPr>
        <p:spPr>
          <a:xfrm>
            <a:off x="473350" y="1587825"/>
            <a:ext cx="38346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una evolución del modelo en cascada.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Al final de cada iteración, se obtiene un producto funcional.</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este modelo, se integra el proceso de pruebas al proceso de desarrollo, es decir, </a:t>
            </a:r>
            <a:r>
              <a:rPr b="0" i="0" lang="es" sz="1350" u="none" cap="none" strike="noStrike">
                <a:solidFill>
                  <a:srgbClr val="000000"/>
                </a:solidFill>
                <a:highlight>
                  <a:srgbClr val="EA90FF"/>
                </a:highlight>
                <a:latin typeface="DM Sans"/>
                <a:ea typeface="DM Sans"/>
                <a:cs typeface="DM Sans"/>
                <a:sym typeface="DM Sans"/>
              </a:rPr>
              <a:t>para cada etapa de desarrollo tenemos una etapa de pruebas asociada.</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chemeClr val="dk1"/>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324" name="Google Shape;324;p47"/>
          <p:cNvSpPr txBox="1"/>
          <p:nvPr/>
        </p:nvSpPr>
        <p:spPr>
          <a:xfrm>
            <a:off x="4527575" y="1587825"/>
            <a:ext cx="3834600" cy="301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ejemplo, en la etapa de análisis de requerimientos del proyecto, la </a:t>
            </a:r>
            <a:r>
              <a:rPr b="1" i="0" lang="es" sz="1350" u="none" cap="none" strike="noStrike">
                <a:solidFill>
                  <a:schemeClr val="dk1"/>
                </a:solidFill>
                <a:latin typeface="DM Sans"/>
                <a:ea typeface="DM Sans"/>
                <a:cs typeface="DM Sans"/>
                <a:sym typeface="DM Sans"/>
              </a:rPr>
              <a:t>Validación </a:t>
            </a:r>
            <a:r>
              <a:rPr b="0" i="0" lang="es" sz="1350" u="none" cap="none" strike="noStrike">
                <a:solidFill>
                  <a:schemeClr val="dk1"/>
                </a:solidFill>
                <a:latin typeface="DM Sans"/>
                <a:ea typeface="DM Sans"/>
                <a:cs typeface="DM Sans"/>
                <a:sym typeface="DM Sans"/>
              </a:rPr>
              <a:t>de los requerimientos documentados permite garantizar que se va a construir el software idóneo para satisfacer la necesidad del cliente y a su vez diseñar las pruebas de aceptación.</a:t>
            </a:r>
            <a:endParaRPr b="0" i="0" sz="1350" u="none" cap="none" strike="noStrike">
              <a:solidFill>
                <a:schemeClr val="dk1"/>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Y del mismo modo, cada fase de desarrollo tiene su respectiva fase de pruebas asociadas, a fin de encontrar defectos y evitar que se propaguen a etapas posteriores donde es más costoso repararlos.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Scrum</a:t>
            </a:r>
            <a:endParaRPr b="1" i="0" sz="4000" u="none" cap="none" strike="noStrike">
              <a:solidFill>
                <a:schemeClr val="dk1"/>
              </a:solidFill>
              <a:latin typeface="DM Sans"/>
              <a:ea typeface="DM Sans"/>
              <a:cs typeface="DM Sans"/>
              <a:sym typeface="DM Sans"/>
            </a:endParaRPr>
          </a:p>
        </p:txBody>
      </p:sp>
      <p:sp>
        <p:nvSpPr>
          <p:cNvPr id="330" name="Google Shape;330;p4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otro modelo Iterativo e incremental, tiene como </a:t>
            </a:r>
            <a:r>
              <a:rPr b="1" i="0" lang="es" sz="1350" u="none" cap="none" strike="noStrike">
                <a:solidFill>
                  <a:srgbClr val="000000"/>
                </a:solidFill>
                <a:latin typeface="DM Sans"/>
                <a:ea typeface="DM Sans"/>
                <a:cs typeface="DM Sans"/>
                <a:sym typeface="DM Sans"/>
              </a:rPr>
              <a:t>objetivo hacer entregas de funcionalidades terminadas en periodos cortos de tiempo.</a:t>
            </a:r>
            <a:endParaRPr b="0" i="0" sz="1350" u="none" cap="none" strike="noStrike">
              <a:solidFill>
                <a:srgbClr val="000000"/>
              </a:solidFill>
              <a:latin typeface="DM Sans"/>
              <a:ea typeface="DM Sans"/>
              <a:cs typeface="DM Sans"/>
              <a:sym typeface="DM Sans"/>
            </a:endParaRPr>
          </a:p>
        </p:txBody>
      </p:sp>
      <p:sp>
        <p:nvSpPr>
          <p:cNvPr id="331" name="Google Shape;331;p48"/>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lang="es" sz="1350">
                <a:latin typeface="DM Sans"/>
                <a:ea typeface="DM Sans"/>
                <a:cs typeface="DM Sans"/>
                <a:sym typeface="DM Sans"/>
              </a:rPr>
              <a:t>Cada iteración tiende a ser relativamente corta, estamos hablando de horas, días, o un par de semanas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9"/>
          <p:cNvSpPr txBox="1"/>
          <p:nvPr/>
        </p:nvSpPr>
        <p:spPr>
          <a:xfrm>
            <a:off x="2824575" y="1734450"/>
            <a:ext cx="6003000" cy="16746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000"/>
              </a:spcBef>
              <a:spcAft>
                <a:spcPts val="0"/>
              </a:spcAft>
              <a:buClr>
                <a:srgbClr val="000000"/>
              </a:buClr>
              <a:buSzPts val="1800"/>
              <a:buFont typeface="Arial"/>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pic>
        <p:nvPicPr>
          <p:cNvPr id="337" name="Google Shape;337;p49"/>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338" name="Google Shape;338;p49"/>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339" name="Google Shape;339;p49"/>
          <p:cNvSpPr txBox="1"/>
          <p:nvPr/>
        </p:nvSpPr>
        <p:spPr>
          <a:xfrm>
            <a:off x="632100" y="1400525"/>
            <a:ext cx="8195400" cy="20085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000"/>
              </a:spcBef>
              <a:spcAft>
                <a:spcPts val="0"/>
              </a:spcAft>
              <a:buClr>
                <a:srgbClr val="000000"/>
              </a:buClr>
              <a:buSzPts val="1800"/>
              <a:buFont typeface="Arial"/>
              <a:buNone/>
            </a:pPr>
            <a:r>
              <a:t/>
            </a:r>
            <a:endParaRPr b="0" i="0" sz="1800" u="none" cap="none" strike="noStrike">
              <a:solidFill>
                <a:schemeClr val="dk1"/>
              </a:solidFill>
              <a:latin typeface="Helvetica Neue"/>
              <a:ea typeface="Helvetica Neue"/>
              <a:cs typeface="Helvetica Neue"/>
              <a:sym typeface="Helvetica Neue"/>
            </a:endParaRPr>
          </a:p>
        </p:txBody>
      </p:sp>
      <p:pic>
        <p:nvPicPr>
          <p:cNvPr id="340" name="Google Shape;340;p49"/>
          <p:cNvPicPr preferRelativeResize="0"/>
          <p:nvPr/>
        </p:nvPicPr>
        <p:blipFill rotWithShape="1">
          <a:blip r:embed="rId4">
            <a:alphaModFix/>
          </a:blip>
          <a:srcRect b="4260" l="0" r="0" t="0"/>
          <a:stretch/>
        </p:blipFill>
        <p:spPr>
          <a:xfrm>
            <a:off x="436025" y="128599"/>
            <a:ext cx="7550249" cy="4678126"/>
          </a:xfrm>
          <a:prstGeom prst="rect">
            <a:avLst/>
          </a:prstGeom>
          <a:noFill/>
          <a:ln>
            <a:noFill/>
          </a:ln>
        </p:spPr>
      </p:pic>
      <p:pic>
        <p:nvPicPr>
          <p:cNvPr id="341" name="Google Shape;341;p49"/>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342" name="Google Shape;342;p4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 sz="1350">
                <a:latin typeface="DM Sans"/>
                <a:ea typeface="DM Sans"/>
                <a:cs typeface="DM Sans"/>
                <a:sym typeface="DM Sans"/>
              </a:rPr>
              <a:t>Fuente: </a:t>
            </a:r>
            <a:r>
              <a:rPr lang="es" sz="1350" u="sng">
                <a:solidFill>
                  <a:schemeClr val="hlink"/>
                </a:solidFill>
                <a:latin typeface="DM Sans"/>
                <a:ea typeface="DM Sans"/>
                <a:cs typeface="DM Sans"/>
                <a:sym typeface="DM Sans"/>
                <a:hlinkClick r:id="rId6"/>
              </a:rPr>
              <a:t>enlace</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0"/>
          <p:cNvSpPr txBox="1"/>
          <p:nvPr/>
        </p:nvSpPr>
        <p:spPr>
          <a:xfrm>
            <a:off x="475500" y="753050"/>
            <a:ext cx="7005300" cy="32325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00000"/>
              </a:lnSpc>
              <a:spcBef>
                <a:spcPts val="0"/>
              </a:spcBef>
              <a:spcAft>
                <a:spcPts val="0"/>
              </a:spcAft>
              <a:buClr>
                <a:srgbClr val="83AEFB"/>
              </a:buClr>
              <a:buSzPts val="1800"/>
              <a:buFont typeface="DM Sans"/>
              <a:buChar char="✓"/>
            </a:pPr>
            <a:r>
              <a:rPr b="0" i="0" lang="es" sz="1800" u="none" cap="none" strike="noStrike">
                <a:solidFill>
                  <a:schemeClr val="lt1"/>
                </a:solidFill>
                <a:latin typeface="DM Sans"/>
                <a:ea typeface="DM Sans"/>
                <a:cs typeface="DM Sans"/>
                <a:sym typeface="DM Sans"/>
              </a:rPr>
              <a:t>En la forma tradicional (pirámide de la izquierda), la gran mayoría de las pruebas son manuales y funcionales, pudiendo existir algún pequeño grado de automatización y de pruebas unitarias por parte de los desarrolladores.</a:t>
            </a:r>
            <a:endParaRPr b="0" i="0" sz="1800" u="none" cap="none" strike="noStrike">
              <a:solidFill>
                <a:schemeClr val="lt1"/>
              </a:solidFill>
              <a:latin typeface="DM Sans"/>
              <a:ea typeface="DM Sans"/>
              <a:cs typeface="DM Sans"/>
              <a:sym typeface="DM Sans"/>
            </a:endParaRPr>
          </a:p>
          <a:p>
            <a:pPr indent="0" lvl="0" marL="4572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DM Sans"/>
              <a:ea typeface="DM Sans"/>
              <a:cs typeface="DM Sans"/>
              <a:sym typeface="DM Sans"/>
            </a:endParaRPr>
          </a:p>
          <a:p>
            <a:pPr indent="-342900" lvl="0" marL="457200" marR="0" rtl="0" algn="l">
              <a:lnSpc>
                <a:spcPct val="100000"/>
              </a:lnSpc>
              <a:spcBef>
                <a:spcPts val="0"/>
              </a:spcBef>
              <a:spcAft>
                <a:spcPts val="0"/>
              </a:spcAft>
              <a:buClr>
                <a:srgbClr val="83AEFB"/>
              </a:buClr>
              <a:buSzPts val="1800"/>
              <a:buFont typeface="DM Sans"/>
              <a:buChar char="✓"/>
            </a:pPr>
            <a:r>
              <a:rPr b="0" i="0" lang="es" sz="1800" u="none" cap="none" strike="noStrike">
                <a:solidFill>
                  <a:schemeClr val="lt1"/>
                </a:solidFill>
                <a:latin typeface="DM Sans"/>
                <a:ea typeface="DM Sans"/>
                <a:cs typeface="DM Sans"/>
                <a:sym typeface="DM Sans"/>
              </a:rPr>
              <a:t>La pirámide de la derecha representa cómo se ejecuta el Software Testing en Agile, donde la gran mayoría de las pruebas son unitarias automatizadas, de aceptación automatizadas y de interfaz gráfica automatizadas, buscando reducir al mínimo las pruebas funcionales manuales.</a:t>
            </a:r>
            <a:endParaRPr b="0" i="0" sz="1800" u="none" cap="none" strike="noStrike">
              <a:solidFill>
                <a:schemeClr val="lt1"/>
              </a:solidFill>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graphicFrame>
        <p:nvGraphicFramePr>
          <p:cNvPr id="352" name="Google Shape;352;p51"/>
          <p:cNvGraphicFramePr/>
          <p:nvPr/>
        </p:nvGraphicFramePr>
        <p:xfrm>
          <a:off x="970025" y="971290"/>
          <a:ext cx="3000000" cy="3000000"/>
        </p:xfrm>
        <a:graphic>
          <a:graphicData uri="http://schemas.openxmlformats.org/drawingml/2006/table">
            <a:tbl>
              <a:tblPr>
                <a:noFill/>
                <a:tableStyleId>{07771DDA-BFC2-4FB4-B756-8CA7F990B686}</a:tableStyleId>
              </a:tblPr>
              <a:tblGrid>
                <a:gridCol w="3601975"/>
                <a:gridCol w="3601975"/>
              </a:tblGrid>
              <a:tr h="502575">
                <a:tc>
                  <a:txBody>
                    <a:bodyPr/>
                    <a:lstStyle/>
                    <a:p>
                      <a:pPr indent="0" lvl="0" marL="0" rtl="0" algn="l">
                        <a:spcBef>
                          <a:spcPts val="0"/>
                        </a:spcBef>
                        <a:spcAft>
                          <a:spcPts val="0"/>
                        </a:spcAft>
                        <a:buNone/>
                      </a:pPr>
                      <a:r>
                        <a:rPr b="1" lang="es" sz="1200">
                          <a:latin typeface="DM Sans"/>
                          <a:ea typeface="DM Sans"/>
                          <a:cs typeface="DM Sans"/>
                          <a:sym typeface="DM Sans"/>
                        </a:rPr>
                        <a:t>Metodologías Ágiles</a:t>
                      </a:r>
                      <a:endParaRPr b="1" sz="1200">
                        <a:latin typeface="DM Sans"/>
                        <a:ea typeface="DM Sans"/>
                        <a:cs typeface="DM Sans"/>
                        <a:sym typeface="DM Sans"/>
                      </a:endParaRPr>
                    </a:p>
                  </a:txBody>
                  <a:tcPr marT="91425" marB="91425" marR="91425" marL="91425">
                    <a:solidFill>
                      <a:srgbClr val="EAFF6A"/>
                    </a:solidFill>
                  </a:tcPr>
                </a:tc>
                <a:tc>
                  <a:txBody>
                    <a:bodyPr/>
                    <a:lstStyle/>
                    <a:p>
                      <a:pPr indent="0" lvl="0" marL="0" rtl="0" algn="l">
                        <a:spcBef>
                          <a:spcPts val="0"/>
                        </a:spcBef>
                        <a:spcAft>
                          <a:spcPts val="0"/>
                        </a:spcAft>
                        <a:buNone/>
                      </a:pPr>
                      <a:r>
                        <a:rPr b="1" lang="es" sz="1200">
                          <a:latin typeface="DM Sans"/>
                          <a:ea typeface="DM Sans"/>
                          <a:cs typeface="DM Sans"/>
                          <a:sym typeface="DM Sans"/>
                        </a:rPr>
                        <a:t>Metodologías tradicionales </a:t>
                      </a:r>
                      <a:endParaRPr b="1" sz="1200">
                        <a:latin typeface="DM Sans"/>
                        <a:ea typeface="DM Sans"/>
                        <a:cs typeface="DM Sans"/>
                        <a:sym typeface="DM Sans"/>
                      </a:endParaRPr>
                    </a:p>
                  </a:txBody>
                  <a:tcPr marT="91425" marB="91425" marR="91425" marL="91425">
                    <a:solidFill>
                      <a:srgbClr val="EAFF6A"/>
                    </a:solidFill>
                  </a:tcPr>
                </a:tc>
              </a:tr>
              <a:tr h="385075">
                <a:tc>
                  <a:txBody>
                    <a:bodyPr/>
                    <a:lstStyle/>
                    <a:p>
                      <a:pPr indent="0" lvl="0" marL="0" rtl="0" algn="l">
                        <a:spcBef>
                          <a:spcPts val="0"/>
                        </a:spcBef>
                        <a:spcAft>
                          <a:spcPts val="0"/>
                        </a:spcAft>
                        <a:buNone/>
                      </a:pPr>
                      <a:r>
                        <a:rPr lang="es" sz="1200">
                          <a:latin typeface="DM Sans"/>
                          <a:ea typeface="DM Sans"/>
                          <a:cs typeface="DM Sans"/>
                          <a:sym typeface="DM Sans"/>
                        </a:rPr>
                        <a:t>Desarrollo iterativo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Análisis, diseño, implementación y pruebas</a:t>
                      </a:r>
                      <a:endParaRPr sz="1200">
                        <a:latin typeface="DM Sans"/>
                        <a:ea typeface="DM Sans"/>
                        <a:cs typeface="DM Sans"/>
                        <a:sym typeface="DM Sans"/>
                      </a:endParaRPr>
                    </a:p>
                  </a:txBody>
                  <a:tcPr marT="91425" marB="91425" marR="91425" marL="91425"/>
                </a:tc>
              </a:tr>
              <a:tr h="537200">
                <a:tc>
                  <a:txBody>
                    <a:bodyPr/>
                    <a:lstStyle/>
                    <a:p>
                      <a:pPr indent="0" lvl="0" marL="0" rtl="0" algn="l">
                        <a:spcBef>
                          <a:spcPts val="0"/>
                        </a:spcBef>
                        <a:spcAft>
                          <a:spcPts val="0"/>
                        </a:spcAft>
                        <a:buNone/>
                      </a:pPr>
                      <a:r>
                        <a:rPr lang="es" sz="1200">
                          <a:latin typeface="DM Sans"/>
                          <a:ea typeface="DM Sans"/>
                          <a:cs typeface="DM Sans"/>
                          <a:sym typeface="DM Sans"/>
                        </a:rPr>
                        <a:t>Ágil, dinámico y muy flexible. Preparados para cambios durante el proyecto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Estricto, rígido y con cierta resistencia al cambio </a:t>
                      </a:r>
                      <a:endParaRPr sz="1200">
                        <a:latin typeface="DM Sans"/>
                        <a:ea typeface="DM Sans"/>
                        <a:cs typeface="DM Sans"/>
                        <a:sym typeface="DM Sans"/>
                      </a:endParaRPr>
                    </a:p>
                  </a:txBody>
                  <a:tcPr marT="91425" marB="91425" marR="91425" marL="91425"/>
                </a:tc>
              </a:tr>
              <a:tr h="424925">
                <a:tc>
                  <a:txBody>
                    <a:bodyPr/>
                    <a:lstStyle/>
                    <a:p>
                      <a:pPr indent="0" lvl="0" marL="0" rtl="0" algn="l">
                        <a:spcBef>
                          <a:spcPts val="0"/>
                        </a:spcBef>
                        <a:spcAft>
                          <a:spcPts val="0"/>
                        </a:spcAft>
                        <a:buNone/>
                      </a:pPr>
                      <a:r>
                        <a:rPr lang="es" sz="1200">
                          <a:latin typeface="DM Sans"/>
                          <a:ea typeface="DM Sans"/>
                          <a:cs typeface="DM Sans"/>
                          <a:sym typeface="DM Sans"/>
                        </a:rPr>
                        <a:t>El cliente es parte del equipo de desarrollo</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El cliente interactúa con el equipo de desarrollo mediante reuniones </a:t>
                      </a:r>
                      <a:endParaRPr sz="1200">
                        <a:latin typeface="DM Sans"/>
                        <a:ea typeface="DM Sans"/>
                        <a:cs typeface="DM Sans"/>
                        <a:sym typeface="DM Sans"/>
                      </a:endParaRPr>
                    </a:p>
                  </a:txBody>
                  <a:tcPr marT="91425" marB="91425" marR="91425" marL="91425"/>
                </a:tc>
              </a:tr>
              <a:tr h="446300">
                <a:tc>
                  <a:txBody>
                    <a:bodyPr/>
                    <a:lstStyle/>
                    <a:p>
                      <a:pPr indent="0" lvl="0" marL="0" rtl="0" algn="l">
                        <a:spcBef>
                          <a:spcPts val="0"/>
                        </a:spcBef>
                        <a:spcAft>
                          <a:spcPts val="0"/>
                        </a:spcAft>
                        <a:buNone/>
                      </a:pPr>
                      <a:r>
                        <a:rPr lang="es" sz="1200">
                          <a:latin typeface="DM Sans"/>
                          <a:ea typeface="DM Sans"/>
                          <a:cs typeface="DM Sans"/>
                          <a:sym typeface="DM Sans"/>
                        </a:rPr>
                        <a:t>Grupos pequeños(menos de 10 integrantes)</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Grupos grandes y posiblemente </a:t>
                      </a:r>
                      <a:r>
                        <a:rPr lang="es" sz="1200">
                          <a:latin typeface="DM Sans"/>
                          <a:ea typeface="DM Sans"/>
                          <a:cs typeface="DM Sans"/>
                          <a:sym typeface="DM Sans"/>
                        </a:rPr>
                        <a:t>distribuidos</a:t>
                      </a:r>
                      <a:endParaRPr sz="1200">
                        <a:latin typeface="DM Sans"/>
                        <a:ea typeface="DM Sans"/>
                        <a:cs typeface="DM Sans"/>
                        <a:sym typeface="DM Sans"/>
                      </a:endParaRPr>
                    </a:p>
                  </a:txBody>
                  <a:tcPr marT="91425" marB="91425" marR="91425" marL="91425"/>
                </a:tc>
              </a:tr>
              <a:tr h="396200">
                <a:tc>
                  <a:txBody>
                    <a:bodyPr/>
                    <a:lstStyle/>
                    <a:p>
                      <a:pPr indent="0" lvl="0" marL="0" rtl="0" algn="l">
                        <a:spcBef>
                          <a:spcPts val="0"/>
                        </a:spcBef>
                        <a:spcAft>
                          <a:spcPts val="0"/>
                        </a:spcAft>
                        <a:buNone/>
                      </a:pPr>
                      <a:r>
                        <a:rPr lang="es" sz="1200">
                          <a:latin typeface="DM Sans"/>
                          <a:ea typeface="DM Sans"/>
                          <a:cs typeface="DM Sans"/>
                          <a:sym typeface="DM Sans"/>
                        </a:rPr>
                        <a:t>geom_quantile()</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Regresión de cuantiles</a:t>
                      </a:r>
                      <a:endParaRPr sz="1200">
                        <a:latin typeface="DM Sans"/>
                        <a:ea typeface="DM Sans"/>
                        <a:cs typeface="DM Sans"/>
                        <a:sym typeface="DM Sans"/>
                      </a:endParaRPr>
                    </a:p>
                  </a:txBody>
                  <a:tcPr marT="91425" marB="91425" marR="91425" marL="91425"/>
                </a:tc>
              </a:tr>
              <a:tr h="396200">
                <a:tc>
                  <a:txBody>
                    <a:bodyPr/>
                    <a:lstStyle/>
                    <a:p>
                      <a:pPr indent="0" lvl="0" marL="0" rtl="0" algn="l">
                        <a:spcBef>
                          <a:spcPts val="0"/>
                        </a:spcBef>
                        <a:spcAft>
                          <a:spcPts val="0"/>
                        </a:spcAft>
                        <a:buNone/>
                      </a:pPr>
                      <a:r>
                        <a:rPr lang="es" sz="1200">
                          <a:latin typeface="DM Sans"/>
                          <a:ea typeface="DM Sans"/>
                          <a:cs typeface="DM Sans"/>
                          <a:sym typeface="DM Sans"/>
                        </a:rPr>
                        <a:t>Pocos roles</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Más roles</a:t>
                      </a:r>
                      <a:endParaRPr sz="1200">
                        <a:latin typeface="DM Sans"/>
                        <a:ea typeface="DM Sans"/>
                        <a:cs typeface="DM Sans"/>
                        <a:sym typeface="DM Sans"/>
                      </a:endParaRPr>
                    </a:p>
                  </a:txBody>
                  <a:tcPr marT="91425" marB="91425" marR="91425" marL="91425"/>
                </a:tc>
              </a:tr>
              <a:tr h="396200">
                <a:tc>
                  <a:txBody>
                    <a:bodyPr/>
                    <a:lstStyle/>
                    <a:p>
                      <a:pPr indent="0" lvl="0" marL="0" rtl="0" algn="l">
                        <a:spcBef>
                          <a:spcPts val="0"/>
                        </a:spcBef>
                        <a:spcAft>
                          <a:spcPts val="0"/>
                        </a:spcAft>
                        <a:buNone/>
                      </a:pPr>
                      <a:r>
                        <a:rPr lang="es" sz="1200">
                          <a:latin typeface="DM Sans"/>
                          <a:ea typeface="DM Sans"/>
                          <a:cs typeface="DM Sans"/>
                          <a:sym typeface="DM Sans"/>
                        </a:rPr>
                        <a:t>Pocos artefactos </a:t>
                      </a:r>
                      <a:endParaRPr sz="120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lang="es" sz="1200">
                          <a:latin typeface="DM Sans"/>
                          <a:ea typeface="DM Sans"/>
                          <a:cs typeface="DM Sans"/>
                          <a:sym typeface="DM Sans"/>
                        </a:rPr>
                        <a:t>Más artefactos</a:t>
                      </a:r>
                      <a:endParaRPr sz="1200">
                        <a:latin typeface="DM Sans"/>
                        <a:ea typeface="DM Sans"/>
                        <a:cs typeface="DM Sans"/>
                        <a:sym typeface="DM Sans"/>
                      </a:endParaRPr>
                    </a:p>
                  </a:txBody>
                  <a:tcPr marT="91425" marB="91425" marR="91425" marL="91425"/>
                </a:tc>
              </a:tr>
            </a:tbl>
          </a:graphicData>
        </a:graphic>
      </p:graphicFrame>
      <p:sp>
        <p:nvSpPr>
          <p:cNvPr id="353" name="Google Shape;353;p51"/>
          <p:cNvSpPr txBox="1"/>
          <p:nvPr/>
        </p:nvSpPr>
        <p:spPr>
          <a:xfrm>
            <a:off x="501450" y="23240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M</a:t>
            </a:r>
            <a:r>
              <a:rPr b="1" lang="es" sz="4000">
                <a:solidFill>
                  <a:schemeClr val="dk1"/>
                </a:solidFill>
                <a:latin typeface="DM Sans"/>
                <a:ea typeface="DM Sans"/>
                <a:cs typeface="DM Sans"/>
                <a:sym typeface="DM Sans"/>
              </a:rPr>
              <a:t>etodologías de desarrollo</a:t>
            </a:r>
            <a:endParaRPr b="1" i="0" sz="4000" u="none" cap="none" strike="noStrike">
              <a:solidFill>
                <a:schemeClr val="dk1"/>
              </a:solidFill>
              <a:latin typeface="DM Sans"/>
              <a:ea typeface="DM Sans"/>
              <a:cs typeface="DM Sans"/>
              <a:sym typeface="DM Sans"/>
            </a:endParaRPr>
          </a:p>
        </p:txBody>
      </p:sp>
      <p:sp>
        <p:nvSpPr>
          <p:cNvPr id="354" name="Google Shape;354;p51"/>
          <p:cNvSpPr/>
          <p:nvPr/>
        </p:nvSpPr>
        <p:spPr>
          <a:xfrm>
            <a:off x="7160550" y="4701525"/>
            <a:ext cx="1983600" cy="26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1"/>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5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Buenas prácticas en la ejecución de las pruebas</a:t>
            </a:r>
            <a:endParaRPr b="1" i="0" sz="4000" u="none" cap="none" strike="noStrike">
              <a:solidFill>
                <a:schemeClr val="dk1"/>
              </a:solidFill>
              <a:latin typeface="DM Sans"/>
              <a:ea typeface="DM Sans"/>
              <a:cs typeface="DM Sans"/>
              <a:sym typeface="DM Sans"/>
            </a:endParaRPr>
          </a:p>
        </p:txBody>
      </p:sp>
      <p:sp>
        <p:nvSpPr>
          <p:cNvPr id="361" name="Google Shape;361;p52"/>
          <p:cNvSpPr txBox="1"/>
          <p:nvPr/>
        </p:nvSpPr>
        <p:spPr>
          <a:xfrm>
            <a:off x="762525" y="2384450"/>
            <a:ext cx="6054600" cy="1348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0" i="0" lang="es" sz="1350" u="none" cap="none" strike="noStrike">
                <a:solidFill>
                  <a:schemeClr val="dk1"/>
                </a:solidFill>
                <a:latin typeface="DM Sans"/>
                <a:ea typeface="DM Sans"/>
                <a:cs typeface="DM Sans"/>
                <a:sym typeface="DM Sans"/>
              </a:rPr>
              <a:t>El modelo escogido debe corresponder a los objetivos del proyecto, pero hay ciertas características que debemos tener en cuenta al momento de elegirlo, ya que definen las buenas prácticas en la ejecución de las pruebas.</a:t>
            </a:r>
            <a:endParaRPr b="0" i="0" sz="1350" u="none" cap="none" strike="noStrike">
              <a:solidFill>
                <a:schemeClr val="dk1"/>
              </a:solidFill>
              <a:latin typeface="DM Sans"/>
              <a:ea typeface="DM Sans"/>
              <a:cs typeface="DM Sans"/>
              <a:sym typeface="DM Sans"/>
            </a:endParaRPr>
          </a:p>
          <a:p>
            <a:pPr indent="0" lvl="0" marL="0" marR="0" rtl="0" algn="l">
              <a:lnSpc>
                <a:spcPct val="115000"/>
              </a:lnSpc>
              <a:spcBef>
                <a:spcPts val="0"/>
              </a:spcBef>
              <a:spcAft>
                <a:spcPts val="0"/>
              </a:spcAft>
              <a:buClr>
                <a:schemeClr val="dk1"/>
              </a:buClr>
              <a:buSzPts val="1100"/>
              <a:buFont typeface="Arial"/>
              <a:buNone/>
            </a:pPr>
            <a:r>
              <a:t/>
            </a:r>
            <a:endParaRPr b="0" i="0" sz="1350" u="none" cap="none" strike="noStrike">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5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Buenas prácticas en la ejecución de las pruebas</a:t>
            </a:r>
            <a:endParaRPr b="1" i="0" sz="4000" u="none" cap="none" strike="noStrike">
              <a:solidFill>
                <a:schemeClr val="dk1"/>
              </a:solidFill>
              <a:latin typeface="DM Sans"/>
              <a:ea typeface="DM Sans"/>
              <a:cs typeface="DM Sans"/>
              <a:sym typeface="DM Sans"/>
            </a:endParaRPr>
          </a:p>
        </p:txBody>
      </p:sp>
      <p:sp>
        <p:nvSpPr>
          <p:cNvPr id="367" name="Google Shape;367;p53"/>
          <p:cNvSpPr/>
          <p:nvPr/>
        </p:nvSpPr>
        <p:spPr>
          <a:xfrm>
            <a:off x="518313" y="21786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53"/>
          <p:cNvSpPr/>
          <p:nvPr/>
        </p:nvSpPr>
        <p:spPr>
          <a:xfrm>
            <a:off x="518315" y="3301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53"/>
          <p:cNvSpPr txBox="1"/>
          <p:nvPr/>
        </p:nvSpPr>
        <p:spPr>
          <a:xfrm>
            <a:off x="1274308" y="2178650"/>
            <a:ext cx="65634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Ciclos con pruebas de Validacion y Verificacion: </a:t>
            </a:r>
            <a:r>
              <a:rPr b="0" i="0" lang="es" sz="1350" u="none" cap="none" strike="noStrike">
                <a:solidFill>
                  <a:schemeClr val="dk1"/>
                </a:solidFill>
                <a:latin typeface="DM Sans"/>
                <a:ea typeface="DM Sans"/>
                <a:cs typeface="DM Sans"/>
                <a:sym typeface="DM Sans"/>
              </a:rPr>
              <a:t>cada ciclo de desarrollo debe contar con pruebas de validacion y verificacion</a:t>
            </a:r>
            <a:endParaRPr b="0" i="0" sz="1350" u="none" cap="none" strike="noStrike">
              <a:solidFill>
                <a:srgbClr val="000000"/>
              </a:solidFill>
              <a:latin typeface="DM Sans"/>
              <a:ea typeface="DM Sans"/>
              <a:cs typeface="DM Sans"/>
              <a:sym typeface="DM Sans"/>
            </a:endParaRPr>
          </a:p>
        </p:txBody>
      </p:sp>
      <p:sp>
        <p:nvSpPr>
          <p:cNvPr id="370" name="Google Shape;370;p53"/>
          <p:cNvSpPr txBox="1"/>
          <p:nvPr/>
        </p:nvSpPr>
        <p:spPr>
          <a:xfrm>
            <a:off x="1213075" y="3294625"/>
            <a:ext cx="68928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Actividades de desarrollo con actividades de pruebas:</a:t>
            </a:r>
            <a:r>
              <a:rPr b="0" i="0" lang="es" sz="1350" u="none" cap="none" strike="noStrike">
                <a:solidFill>
                  <a:schemeClr val="dk1"/>
                </a:solidFill>
                <a:latin typeface="DM Sans"/>
                <a:ea typeface="DM Sans"/>
                <a:cs typeface="DM Sans"/>
                <a:sym typeface="DM Sans"/>
              </a:rPr>
              <a:t> cada actividad de desarrollo tiene una actividad de pruebas relacionada. No importa que modelo se elija para el proyecto, las etapas de pruebas deben comenzar en las etapas tempranas del ciclo de vida, respetando el principio de pruebas tempranas</a:t>
            </a:r>
            <a:endParaRPr b="0" i="0" sz="1350" u="none" cap="none" strike="noStrike">
              <a:solidFill>
                <a:srgbClr val="000000"/>
              </a:solidFill>
              <a:latin typeface="DM Sans"/>
              <a:ea typeface="DM Sans"/>
              <a:cs typeface="DM Sans"/>
              <a:sym typeface="DM Sans"/>
            </a:endParaRPr>
          </a:p>
        </p:txBody>
      </p:sp>
      <p:sp>
        <p:nvSpPr>
          <p:cNvPr id="371" name="Google Shape;371;p53"/>
          <p:cNvSpPr txBox="1"/>
          <p:nvPr/>
        </p:nvSpPr>
        <p:spPr>
          <a:xfrm>
            <a:off x="604763" y="329462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2</a:t>
            </a:r>
            <a:endParaRPr b="1" i="0" sz="3000" u="none" cap="none" strike="noStrike">
              <a:solidFill>
                <a:schemeClr val="dk1"/>
              </a:solidFill>
              <a:latin typeface="DM Sans"/>
              <a:ea typeface="DM Sans"/>
              <a:cs typeface="DM Sans"/>
              <a:sym typeface="DM Sans"/>
            </a:endParaRPr>
          </a:p>
        </p:txBody>
      </p:sp>
      <p:sp>
        <p:nvSpPr>
          <p:cNvPr id="372" name="Google Shape;372;p53"/>
          <p:cNvSpPr txBox="1"/>
          <p:nvPr/>
        </p:nvSpPr>
        <p:spPr>
          <a:xfrm>
            <a:off x="604725" y="2172025"/>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1</a:t>
            </a:r>
            <a:endParaRPr b="1" i="0" sz="3000" u="none" cap="none" strike="noStrike">
              <a:solidFill>
                <a:schemeClr val="dk1"/>
              </a:solidFill>
              <a:latin typeface="DM Sans"/>
              <a:ea typeface="DM Sans"/>
              <a:cs typeface="DM Sans"/>
              <a:sym typeface="DM Sans"/>
            </a:endParaRPr>
          </a:p>
        </p:txBody>
      </p:sp>
      <p:cxnSp>
        <p:nvCxnSpPr>
          <p:cNvPr id="373" name="Google Shape;373;p53"/>
          <p:cNvCxnSpPr>
            <a:stCxn id="372" idx="2"/>
            <a:endCxn id="371" idx="0"/>
          </p:cNvCxnSpPr>
          <p:nvPr/>
        </p:nvCxnSpPr>
        <p:spPr>
          <a:xfrm>
            <a:off x="811875" y="2772325"/>
            <a:ext cx="0" cy="522300"/>
          </a:xfrm>
          <a:prstGeom prst="straightConnector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8"/>
          <p:cNvSpPr/>
          <p:nvPr/>
        </p:nvSpPr>
        <p:spPr>
          <a:xfrm>
            <a:off x="382588" y="623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73" name="Google Shape;73;p18"/>
          <p:cNvSpPr/>
          <p:nvPr/>
        </p:nvSpPr>
        <p:spPr>
          <a:xfrm>
            <a:off x="3338437" y="2442250"/>
            <a:ext cx="1872600" cy="8643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Modelos de ciclo de vida del desarrollo de software</a:t>
            </a:r>
            <a:endParaRPr sz="1200">
              <a:solidFill>
                <a:srgbClr val="222222"/>
              </a:solidFill>
              <a:latin typeface="DM Sans"/>
              <a:ea typeface="DM Sans"/>
              <a:cs typeface="DM Sans"/>
              <a:sym typeface="DM Sans"/>
            </a:endParaRPr>
          </a:p>
        </p:txBody>
      </p:sp>
      <p:sp>
        <p:nvSpPr>
          <p:cNvPr id="74" name="Google Shape;74;p18"/>
          <p:cNvSpPr/>
          <p:nvPr/>
        </p:nvSpPr>
        <p:spPr>
          <a:xfrm>
            <a:off x="261287" y="2284700"/>
            <a:ext cx="1446000" cy="6315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rgbClr val="FFFFFF"/>
                </a:solidFill>
                <a:latin typeface="DM Sans"/>
                <a:ea typeface="DM Sans"/>
                <a:cs typeface="DM Sans"/>
                <a:sym typeface="DM Sans"/>
              </a:rPr>
              <a:t>Testing en el Desarrollo del Software</a:t>
            </a:r>
            <a:endParaRPr sz="1200">
              <a:solidFill>
                <a:srgbClr val="FFFFFF"/>
              </a:solidFill>
              <a:latin typeface="DM Sans"/>
              <a:ea typeface="DM Sans"/>
              <a:cs typeface="DM Sans"/>
              <a:sym typeface="DM Sans"/>
            </a:endParaRPr>
          </a:p>
        </p:txBody>
      </p:sp>
      <p:sp>
        <p:nvSpPr>
          <p:cNvPr id="75" name="Google Shape;75;p18"/>
          <p:cNvSpPr/>
          <p:nvPr/>
        </p:nvSpPr>
        <p:spPr>
          <a:xfrm>
            <a:off x="3338442" y="1653251"/>
            <a:ext cx="1584300" cy="5184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 sz="1200">
                <a:solidFill>
                  <a:schemeClr val="dk1"/>
                </a:solidFill>
                <a:latin typeface="DM Sans"/>
                <a:ea typeface="DM Sans"/>
                <a:cs typeface="DM Sans"/>
                <a:sym typeface="DM Sans"/>
              </a:rPr>
              <a:t>Funciones de un tester manual</a:t>
            </a:r>
            <a:endParaRPr sz="1200">
              <a:solidFill>
                <a:schemeClr val="dk1"/>
              </a:solidFill>
              <a:latin typeface="DM Sans"/>
              <a:ea typeface="DM Sans"/>
              <a:cs typeface="DM Sans"/>
              <a:sym typeface="DM Sans"/>
            </a:endParaRPr>
          </a:p>
        </p:txBody>
      </p:sp>
      <p:sp>
        <p:nvSpPr>
          <p:cNvPr id="76" name="Google Shape;76;p18"/>
          <p:cNvSpPr/>
          <p:nvPr/>
        </p:nvSpPr>
        <p:spPr>
          <a:xfrm>
            <a:off x="3286842" y="3784924"/>
            <a:ext cx="1584300" cy="518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Herramientas</a:t>
            </a:r>
            <a:endParaRPr sz="1200">
              <a:solidFill>
                <a:srgbClr val="222222"/>
              </a:solidFill>
              <a:latin typeface="DM Sans"/>
              <a:ea typeface="DM Sans"/>
              <a:cs typeface="DM Sans"/>
              <a:sym typeface="DM Sans"/>
            </a:endParaRPr>
          </a:p>
        </p:txBody>
      </p:sp>
      <p:cxnSp>
        <p:nvCxnSpPr>
          <p:cNvPr id="77" name="Google Shape;77;p18"/>
          <p:cNvCxnSpPr>
            <a:stCxn id="74" idx="3"/>
          </p:cNvCxnSpPr>
          <p:nvPr/>
        </p:nvCxnSpPr>
        <p:spPr>
          <a:xfrm flipH="1" rot="10800000">
            <a:off x="1707287" y="1962950"/>
            <a:ext cx="1581900" cy="6375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78" name="Google Shape;78;p18"/>
          <p:cNvCxnSpPr>
            <a:stCxn id="74" idx="3"/>
            <a:endCxn id="73" idx="1"/>
          </p:cNvCxnSpPr>
          <p:nvPr/>
        </p:nvCxnSpPr>
        <p:spPr>
          <a:xfrm>
            <a:off x="1707287" y="2600450"/>
            <a:ext cx="1631100" cy="2739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79" name="Google Shape;79;p18"/>
          <p:cNvCxnSpPr>
            <a:stCxn id="74" idx="3"/>
          </p:cNvCxnSpPr>
          <p:nvPr/>
        </p:nvCxnSpPr>
        <p:spPr>
          <a:xfrm>
            <a:off x="1707287" y="2600450"/>
            <a:ext cx="1605300" cy="14622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80" name="Google Shape;80;p18"/>
          <p:cNvCxnSpPr/>
          <p:nvPr/>
        </p:nvCxnSpPr>
        <p:spPr>
          <a:xfrm>
            <a:off x="4922737" y="1912443"/>
            <a:ext cx="923100" cy="0"/>
          </a:xfrm>
          <a:prstGeom prst="straightConnector1">
            <a:avLst/>
          </a:prstGeom>
          <a:noFill/>
          <a:ln cap="flat" cmpd="sng" w="9525">
            <a:solidFill>
              <a:srgbClr val="CCCCCC"/>
            </a:solidFill>
            <a:prstDash val="solid"/>
            <a:round/>
            <a:headEnd len="med" w="med" type="none"/>
            <a:tailEnd len="med" w="med" type="oval"/>
          </a:ln>
        </p:spPr>
      </p:cxnSp>
      <p:pic>
        <p:nvPicPr>
          <p:cNvPr id="81" name="Google Shape;81;p18" title="ícono de mapa de contenidos"/>
          <p:cNvPicPr preferRelativeResize="0"/>
          <p:nvPr/>
        </p:nvPicPr>
        <p:blipFill>
          <a:blip r:embed="rId3">
            <a:alphaModFix/>
          </a:blip>
          <a:stretch>
            <a:fillRect/>
          </a:stretch>
        </p:blipFill>
        <p:spPr>
          <a:xfrm>
            <a:off x="378112" y="533519"/>
            <a:ext cx="300600" cy="300618"/>
          </a:xfrm>
          <a:prstGeom prst="rect">
            <a:avLst/>
          </a:prstGeom>
          <a:noFill/>
          <a:ln>
            <a:noFill/>
          </a:ln>
        </p:spPr>
      </p:pic>
      <p:sp>
        <p:nvSpPr>
          <p:cNvPr id="82" name="Google Shape;82;p18"/>
          <p:cNvSpPr/>
          <p:nvPr/>
        </p:nvSpPr>
        <p:spPr>
          <a:xfrm>
            <a:off x="5845843" y="17771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Pruebas</a:t>
            </a:r>
            <a:endParaRPr sz="1200">
              <a:solidFill>
                <a:srgbClr val="222222"/>
              </a:solidFill>
              <a:latin typeface="DM Sans"/>
              <a:ea typeface="DM Sans"/>
              <a:cs typeface="DM Sans"/>
              <a:sym typeface="DM Sans"/>
            </a:endParaRPr>
          </a:p>
        </p:txBody>
      </p:sp>
      <p:sp>
        <p:nvSpPr>
          <p:cNvPr id="83" name="Google Shape;83;p18"/>
          <p:cNvSpPr/>
          <p:nvPr/>
        </p:nvSpPr>
        <p:spPr>
          <a:xfrm>
            <a:off x="7431793" y="139532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Dinámicas </a:t>
            </a:r>
            <a:endParaRPr sz="1200">
              <a:solidFill>
                <a:srgbClr val="222222"/>
              </a:solidFill>
              <a:latin typeface="DM Sans"/>
              <a:ea typeface="DM Sans"/>
              <a:cs typeface="DM Sans"/>
              <a:sym typeface="DM Sans"/>
            </a:endParaRPr>
          </a:p>
        </p:txBody>
      </p:sp>
      <p:sp>
        <p:nvSpPr>
          <p:cNvPr id="84" name="Google Shape;84;p18"/>
          <p:cNvSpPr/>
          <p:nvPr/>
        </p:nvSpPr>
        <p:spPr>
          <a:xfrm>
            <a:off x="7483518" y="2171651"/>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Estáticas</a:t>
            </a:r>
            <a:endParaRPr sz="1200">
              <a:solidFill>
                <a:srgbClr val="222222"/>
              </a:solidFill>
              <a:latin typeface="DM Sans"/>
              <a:ea typeface="DM Sans"/>
              <a:cs typeface="DM Sans"/>
              <a:sym typeface="DM Sans"/>
            </a:endParaRPr>
          </a:p>
        </p:txBody>
      </p:sp>
      <p:cxnSp>
        <p:nvCxnSpPr>
          <p:cNvPr id="85" name="Google Shape;85;p18"/>
          <p:cNvCxnSpPr>
            <a:endCxn id="83" idx="1"/>
          </p:cNvCxnSpPr>
          <p:nvPr/>
        </p:nvCxnSpPr>
        <p:spPr>
          <a:xfrm rot="-5400000">
            <a:off x="7166593" y="1609226"/>
            <a:ext cx="343800" cy="186600"/>
          </a:xfrm>
          <a:prstGeom prst="bentConnector2">
            <a:avLst/>
          </a:prstGeom>
          <a:noFill/>
          <a:ln cap="flat" cmpd="sng" w="9525">
            <a:solidFill>
              <a:srgbClr val="CCCCCC"/>
            </a:solidFill>
            <a:prstDash val="solid"/>
            <a:round/>
            <a:headEnd len="med" w="med" type="none"/>
            <a:tailEnd len="med" w="med" type="oval"/>
          </a:ln>
        </p:spPr>
      </p:cxnSp>
      <p:cxnSp>
        <p:nvCxnSpPr>
          <p:cNvPr id="86" name="Google Shape;86;p18"/>
          <p:cNvCxnSpPr>
            <a:endCxn id="84" idx="1"/>
          </p:cNvCxnSpPr>
          <p:nvPr/>
        </p:nvCxnSpPr>
        <p:spPr>
          <a:xfrm flipH="1" rot="-5400000">
            <a:off x="7148268" y="1971701"/>
            <a:ext cx="432300" cy="238200"/>
          </a:xfrm>
          <a:prstGeom prst="bentConnector2">
            <a:avLst/>
          </a:prstGeom>
          <a:noFill/>
          <a:ln cap="flat" cmpd="sng" w="9525">
            <a:solidFill>
              <a:srgbClr val="CCCCCC"/>
            </a:solidFill>
            <a:prstDash val="solid"/>
            <a:round/>
            <a:headEnd len="med" w="med" type="none"/>
            <a:tailEnd len="med" w="med" type="oval"/>
          </a:ln>
        </p:spPr>
      </p:cxnSp>
      <p:sp>
        <p:nvSpPr>
          <p:cNvPr id="87" name="Google Shape;87;p18"/>
          <p:cNvSpPr/>
          <p:nvPr/>
        </p:nvSpPr>
        <p:spPr>
          <a:xfrm>
            <a:off x="5160943" y="3773526"/>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Jira</a:t>
            </a:r>
            <a:r>
              <a:rPr lang="es" sz="1200">
                <a:solidFill>
                  <a:srgbClr val="222222"/>
                </a:solidFill>
                <a:latin typeface="DM Sans"/>
                <a:ea typeface="DM Sans"/>
                <a:cs typeface="DM Sans"/>
                <a:sym typeface="DM Sans"/>
              </a:rPr>
              <a:t> </a:t>
            </a:r>
            <a:endParaRPr sz="1200">
              <a:solidFill>
                <a:srgbClr val="222222"/>
              </a:solidFill>
              <a:latin typeface="DM Sans"/>
              <a:ea typeface="DM Sans"/>
              <a:cs typeface="DM Sans"/>
              <a:sym typeface="DM Sans"/>
            </a:endParaRPr>
          </a:p>
        </p:txBody>
      </p:sp>
      <p:cxnSp>
        <p:nvCxnSpPr>
          <p:cNvPr id="88" name="Google Shape;88;p18"/>
          <p:cNvCxnSpPr>
            <a:stCxn id="76" idx="3"/>
            <a:endCxn id="87" idx="1"/>
          </p:cNvCxnSpPr>
          <p:nvPr/>
        </p:nvCxnSpPr>
        <p:spPr>
          <a:xfrm flipH="1" rot="10800000">
            <a:off x="4871142" y="3908824"/>
            <a:ext cx="289800" cy="1353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89" name="Google Shape;89;p18"/>
          <p:cNvSpPr/>
          <p:nvPr/>
        </p:nvSpPr>
        <p:spPr>
          <a:xfrm>
            <a:off x="5160943" y="4186113"/>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Trello</a:t>
            </a:r>
            <a:endParaRPr sz="1200">
              <a:solidFill>
                <a:srgbClr val="222222"/>
              </a:solidFill>
              <a:latin typeface="DM Sans"/>
              <a:ea typeface="DM Sans"/>
              <a:cs typeface="DM Sans"/>
              <a:sym typeface="DM Sans"/>
            </a:endParaRPr>
          </a:p>
        </p:txBody>
      </p:sp>
      <p:cxnSp>
        <p:nvCxnSpPr>
          <p:cNvPr id="90" name="Google Shape;90;p18"/>
          <p:cNvCxnSpPr>
            <a:stCxn id="76" idx="3"/>
            <a:endCxn id="89" idx="1"/>
          </p:cNvCxnSpPr>
          <p:nvPr/>
        </p:nvCxnSpPr>
        <p:spPr>
          <a:xfrm>
            <a:off x="4871142" y="4044124"/>
            <a:ext cx="289800" cy="277200"/>
          </a:xfrm>
          <a:prstGeom prst="bentConnector3">
            <a:avLst>
              <a:gd fmla="val 50000" name="adj1"/>
            </a:avLst>
          </a:prstGeom>
          <a:noFill/>
          <a:ln cap="flat" cmpd="sng" w="9525">
            <a:solidFill>
              <a:srgbClr val="CCCCCC"/>
            </a:solidFill>
            <a:prstDash val="solid"/>
            <a:round/>
            <a:headEnd len="med" w="med" type="none"/>
            <a:tailEnd len="med" w="med" type="oval"/>
          </a:ln>
        </p:spPr>
      </p:cxnSp>
      <p:sp>
        <p:nvSpPr>
          <p:cNvPr id="91" name="Google Shape;91;p18"/>
          <p:cNvSpPr/>
          <p:nvPr/>
        </p:nvSpPr>
        <p:spPr>
          <a:xfrm>
            <a:off x="5639925" y="2569050"/>
            <a:ext cx="1677300" cy="3438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Modelos secuenciales</a:t>
            </a:r>
            <a:r>
              <a:rPr lang="es" sz="1200">
                <a:solidFill>
                  <a:srgbClr val="222222"/>
                </a:solidFill>
                <a:latin typeface="DM Sans"/>
                <a:ea typeface="DM Sans"/>
                <a:cs typeface="DM Sans"/>
                <a:sym typeface="DM Sans"/>
              </a:rPr>
              <a:t> </a:t>
            </a:r>
            <a:endParaRPr sz="1200">
              <a:solidFill>
                <a:srgbClr val="222222"/>
              </a:solidFill>
              <a:latin typeface="DM Sans"/>
              <a:ea typeface="DM Sans"/>
              <a:cs typeface="DM Sans"/>
              <a:sym typeface="DM Sans"/>
            </a:endParaRPr>
          </a:p>
        </p:txBody>
      </p:sp>
      <p:cxnSp>
        <p:nvCxnSpPr>
          <p:cNvPr id="92" name="Google Shape;92;p18"/>
          <p:cNvCxnSpPr>
            <a:stCxn id="73" idx="3"/>
            <a:endCxn id="91" idx="1"/>
          </p:cNvCxnSpPr>
          <p:nvPr/>
        </p:nvCxnSpPr>
        <p:spPr>
          <a:xfrm flipH="1" rot="10800000">
            <a:off x="5211037" y="2740900"/>
            <a:ext cx="429000" cy="133500"/>
          </a:xfrm>
          <a:prstGeom prst="bentConnector3">
            <a:avLst>
              <a:gd fmla="val 49987" name="adj1"/>
            </a:avLst>
          </a:prstGeom>
          <a:noFill/>
          <a:ln cap="flat" cmpd="sng" w="9525">
            <a:solidFill>
              <a:srgbClr val="CCCCCC"/>
            </a:solidFill>
            <a:prstDash val="solid"/>
            <a:round/>
            <a:headEnd len="med" w="med" type="none"/>
            <a:tailEnd len="med" w="med" type="oval"/>
          </a:ln>
        </p:spPr>
      </p:cxnSp>
      <p:sp>
        <p:nvSpPr>
          <p:cNvPr id="93" name="Google Shape;93;p18"/>
          <p:cNvSpPr/>
          <p:nvPr/>
        </p:nvSpPr>
        <p:spPr>
          <a:xfrm>
            <a:off x="5639926" y="2981625"/>
            <a:ext cx="1677300" cy="30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 sz="1200">
                <a:solidFill>
                  <a:srgbClr val="222222"/>
                </a:solidFill>
                <a:latin typeface="DM Sans"/>
                <a:ea typeface="DM Sans"/>
                <a:cs typeface="DM Sans"/>
                <a:sym typeface="DM Sans"/>
              </a:rPr>
              <a:t>Modelos Iterativos</a:t>
            </a:r>
            <a:endParaRPr sz="1200">
              <a:solidFill>
                <a:srgbClr val="222222"/>
              </a:solidFill>
              <a:latin typeface="DM Sans"/>
              <a:ea typeface="DM Sans"/>
              <a:cs typeface="DM Sans"/>
              <a:sym typeface="DM Sans"/>
            </a:endParaRPr>
          </a:p>
        </p:txBody>
      </p:sp>
      <p:cxnSp>
        <p:nvCxnSpPr>
          <p:cNvPr id="94" name="Google Shape;94;p18"/>
          <p:cNvCxnSpPr>
            <a:stCxn id="73" idx="3"/>
            <a:endCxn id="93" idx="1"/>
          </p:cNvCxnSpPr>
          <p:nvPr/>
        </p:nvCxnSpPr>
        <p:spPr>
          <a:xfrm>
            <a:off x="5211037" y="2874400"/>
            <a:ext cx="429000" cy="257400"/>
          </a:xfrm>
          <a:prstGeom prst="bentConnector3">
            <a:avLst>
              <a:gd fmla="val 49987"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54"/>
          <p:cNvSpPr txBox="1"/>
          <p:nvPr/>
        </p:nvSpPr>
        <p:spPr>
          <a:xfrm>
            <a:off x="476250" y="468325"/>
            <a:ext cx="7892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Buenas prácticas en la ejecución de las pruebas</a:t>
            </a:r>
            <a:endParaRPr b="1" i="0" sz="4000" u="none" cap="none" strike="noStrike">
              <a:solidFill>
                <a:schemeClr val="dk1"/>
              </a:solidFill>
              <a:latin typeface="DM Sans"/>
              <a:ea typeface="DM Sans"/>
              <a:cs typeface="DM Sans"/>
              <a:sym typeface="DM Sans"/>
            </a:endParaRPr>
          </a:p>
        </p:txBody>
      </p:sp>
      <p:sp>
        <p:nvSpPr>
          <p:cNvPr id="379" name="Google Shape;379;p54"/>
          <p:cNvSpPr/>
          <p:nvPr/>
        </p:nvSpPr>
        <p:spPr>
          <a:xfrm>
            <a:off x="553315" y="19796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54"/>
          <p:cNvSpPr txBox="1"/>
          <p:nvPr/>
        </p:nvSpPr>
        <p:spPr>
          <a:xfrm>
            <a:off x="1140425" y="1899750"/>
            <a:ext cx="7607700" cy="87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Cada nivel de pruebas tiene objetivos específicos:</a:t>
            </a:r>
            <a:r>
              <a:rPr b="0" i="0" lang="es" sz="1350" u="none" cap="none" strike="noStrike">
                <a:solidFill>
                  <a:schemeClr val="dk1"/>
                </a:solidFill>
                <a:latin typeface="DM Sans"/>
                <a:ea typeface="DM Sans"/>
                <a:cs typeface="DM Sans"/>
                <a:sym typeface="DM Sans"/>
              </a:rPr>
              <a:t> por ejemplo, las pruebas de componentes tienen como objetivo identifica</a:t>
            </a:r>
            <a:r>
              <a:rPr b="0" i="0" lang="es" sz="1350" u="none" cap="none" strike="noStrike">
                <a:solidFill>
                  <a:schemeClr val="dk1"/>
                </a:solidFill>
                <a:latin typeface="DM Sans"/>
                <a:ea typeface="DM Sans"/>
                <a:cs typeface="DM Sans"/>
                <a:sym typeface="DM Sans"/>
              </a:rPr>
              <a:t>r </a:t>
            </a:r>
            <a:r>
              <a:rPr b="0" i="0" lang="es" sz="1350" u="none" cap="none" strike="noStrike">
                <a:solidFill>
                  <a:schemeClr val="dk1"/>
                </a:solidFill>
                <a:latin typeface="DM Sans"/>
                <a:ea typeface="DM Sans"/>
                <a:cs typeface="DM Sans"/>
                <a:sym typeface="DM Sans"/>
              </a:rPr>
              <a:t>posibles</a:t>
            </a:r>
            <a:r>
              <a:rPr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defectos</a:t>
            </a:r>
            <a:r>
              <a:rPr b="0" i="0" lang="es" sz="1350" u="none" cap="none" strike="noStrike">
                <a:solidFill>
                  <a:schemeClr val="dk1"/>
                </a:solidFill>
                <a:latin typeface="DM Sans"/>
                <a:ea typeface="DM Sans"/>
                <a:cs typeface="DM Sans"/>
                <a:sym typeface="DM Sans"/>
              </a:rPr>
              <a:t>, mientras que las pruebas de aceptación buscan crear confianza en el usuario sobre el uso del software.</a:t>
            </a:r>
            <a:endParaRPr b="0" i="0" sz="1350" u="none" cap="none" strike="noStrike">
              <a:solidFill>
                <a:srgbClr val="000000"/>
              </a:solidFill>
              <a:latin typeface="DM Sans"/>
              <a:ea typeface="DM Sans"/>
              <a:cs typeface="DM Sans"/>
              <a:sym typeface="DM Sans"/>
            </a:endParaRPr>
          </a:p>
        </p:txBody>
      </p:sp>
      <p:sp>
        <p:nvSpPr>
          <p:cNvPr id="381" name="Google Shape;381;p54"/>
          <p:cNvSpPr txBox="1"/>
          <p:nvPr/>
        </p:nvSpPr>
        <p:spPr>
          <a:xfrm>
            <a:off x="639763" y="19730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3</a:t>
            </a:r>
            <a:endParaRPr b="1" i="0" sz="3000" u="none" cap="none" strike="noStrike">
              <a:solidFill>
                <a:schemeClr val="dk1"/>
              </a:solidFill>
              <a:latin typeface="DM Sans"/>
              <a:ea typeface="DM Sans"/>
              <a:cs typeface="DM Sans"/>
              <a:sym typeface="DM Sans"/>
            </a:endParaRPr>
          </a:p>
        </p:txBody>
      </p:sp>
      <p:sp>
        <p:nvSpPr>
          <p:cNvPr id="382" name="Google Shape;382;p54"/>
          <p:cNvSpPr/>
          <p:nvPr/>
        </p:nvSpPr>
        <p:spPr>
          <a:xfrm>
            <a:off x="553315" y="30119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54"/>
          <p:cNvSpPr txBox="1"/>
          <p:nvPr/>
        </p:nvSpPr>
        <p:spPr>
          <a:xfrm>
            <a:off x="639763" y="30053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4</a:t>
            </a:r>
            <a:endParaRPr b="1" i="0" sz="3000" u="none" cap="none" strike="noStrike">
              <a:solidFill>
                <a:schemeClr val="dk1"/>
              </a:solidFill>
              <a:latin typeface="DM Sans"/>
              <a:ea typeface="DM Sans"/>
              <a:cs typeface="DM Sans"/>
              <a:sym typeface="DM Sans"/>
            </a:endParaRPr>
          </a:p>
        </p:txBody>
      </p:sp>
      <p:sp>
        <p:nvSpPr>
          <p:cNvPr id="384" name="Google Shape;384;p54"/>
          <p:cNvSpPr txBox="1"/>
          <p:nvPr/>
        </p:nvSpPr>
        <p:spPr>
          <a:xfrm>
            <a:off x="1140425" y="3011900"/>
            <a:ext cx="77589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s" sz="1350">
                <a:solidFill>
                  <a:schemeClr val="dk1"/>
                </a:solidFill>
                <a:latin typeface="DM Sans"/>
                <a:ea typeface="DM Sans"/>
                <a:cs typeface="DM Sans"/>
                <a:sym typeface="DM Sans"/>
              </a:rPr>
              <a:t>Análisis y diseño de niveles de pruebas sincronizado a las actividades de desarrollo:</a:t>
            </a:r>
            <a:r>
              <a:rPr lang="es" sz="1350">
                <a:solidFill>
                  <a:schemeClr val="dk1"/>
                </a:solidFill>
                <a:latin typeface="DM Sans"/>
                <a:ea typeface="DM Sans"/>
                <a:cs typeface="DM Sans"/>
                <a:sym typeface="DM Sans"/>
              </a:rPr>
              <a:t> el análisis y diseño de cada nivel de prueba debe comenzar durante la actividad de desarrollo que corresponda. Esto quiere decir que las actividades relacionadas con las pruebas de componentes deben iniciarse durante la etapa de desarrollo de componentes, y así cada prueba cuando corresponda</a:t>
            </a:r>
            <a:r>
              <a:rPr lang="es" sz="1100">
                <a:solidFill>
                  <a:schemeClr val="dk1"/>
                </a:solidFill>
                <a:latin typeface="DM Sans"/>
                <a:ea typeface="DM Sans"/>
                <a:cs typeface="DM Sans"/>
                <a:sym typeface="DM Sans"/>
              </a:rPr>
              <a:t>.</a:t>
            </a:r>
            <a:endParaRPr/>
          </a:p>
        </p:txBody>
      </p:sp>
      <p:cxnSp>
        <p:nvCxnSpPr>
          <p:cNvPr id="385" name="Google Shape;385;p54"/>
          <p:cNvCxnSpPr>
            <a:stCxn id="381" idx="2"/>
            <a:endCxn id="383" idx="0"/>
          </p:cNvCxnSpPr>
          <p:nvPr/>
        </p:nvCxnSpPr>
        <p:spPr>
          <a:xfrm>
            <a:off x="846913" y="2573300"/>
            <a:ext cx="0" cy="432000"/>
          </a:xfrm>
          <a:prstGeom prst="straightConnector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5"/>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Buenas prácticas en la ejecución de las pruebas</a:t>
            </a:r>
            <a:endParaRPr b="1" i="0" sz="4000" u="none" cap="none" strike="noStrike">
              <a:solidFill>
                <a:schemeClr val="dk1"/>
              </a:solidFill>
              <a:latin typeface="DM Sans"/>
              <a:ea typeface="DM Sans"/>
              <a:cs typeface="DM Sans"/>
              <a:sym typeface="DM Sans"/>
            </a:endParaRPr>
          </a:p>
        </p:txBody>
      </p:sp>
      <p:sp>
        <p:nvSpPr>
          <p:cNvPr id="391" name="Google Shape;391;p55"/>
          <p:cNvSpPr/>
          <p:nvPr/>
        </p:nvSpPr>
        <p:spPr>
          <a:xfrm>
            <a:off x="473351" y="227822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55"/>
          <p:cNvSpPr txBox="1"/>
          <p:nvPr/>
        </p:nvSpPr>
        <p:spPr>
          <a:xfrm>
            <a:off x="1193804" y="2278225"/>
            <a:ext cx="6700200" cy="631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chemeClr val="dk1"/>
              </a:buClr>
              <a:buSzPts val="1100"/>
              <a:buFont typeface="Arial"/>
              <a:buNone/>
            </a:pPr>
            <a:r>
              <a:rPr b="1" i="0" lang="es" sz="1350" u="none" cap="none" strike="noStrike">
                <a:solidFill>
                  <a:schemeClr val="dk1"/>
                </a:solidFill>
                <a:latin typeface="DM Sans"/>
                <a:ea typeface="DM Sans"/>
                <a:cs typeface="DM Sans"/>
                <a:sym typeface="DM Sans"/>
              </a:rPr>
              <a:t>Participar en la definición de requerimientos y diseño:</a:t>
            </a:r>
            <a:r>
              <a:rPr b="0" i="0" lang="es" sz="1350" u="none" cap="none" strike="noStrike">
                <a:solidFill>
                  <a:schemeClr val="dk1"/>
                </a:solidFill>
                <a:latin typeface="DM Sans"/>
                <a:ea typeface="DM Sans"/>
                <a:cs typeface="DM Sans"/>
                <a:sym typeface="DM Sans"/>
              </a:rPr>
              <a:t> los testers deben participar en la definición y refinamiento de requerimientos y diseño</a:t>
            </a:r>
            <a:endParaRPr b="0" i="0" sz="1350" u="none" cap="none" strike="noStrike">
              <a:solidFill>
                <a:srgbClr val="000000"/>
              </a:solidFill>
              <a:latin typeface="DM Sans"/>
              <a:ea typeface="DM Sans"/>
              <a:cs typeface="DM Sans"/>
              <a:sym typeface="DM Sans"/>
            </a:endParaRPr>
          </a:p>
        </p:txBody>
      </p:sp>
      <p:sp>
        <p:nvSpPr>
          <p:cNvPr id="393" name="Google Shape;393;p55"/>
          <p:cNvSpPr txBox="1"/>
          <p:nvPr/>
        </p:nvSpPr>
        <p:spPr>
          <a:xfrm>
            <a:off x="559763" y="2271600"/>
            <a:ext cx="41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000"/>
              <a:buFont typeface="Arial"/>
              <a:buNone/>
            </a:pPr>
            <a:r>
              <a:rPr b="1" i="0" lang="es" sz="3000" u="none" cap="none" strike="noStrike">
                <a:solidFill>
                  <a:schemeClr val="dk1"/>
                </a:solidFill>
                <a:latin typeface="DM Sans"/>
                <a:ea typeface="DM Sans"/>
                <a:cs typeface="DM Sans"/>
                <a:sym typeface="DM Sans"/>
              </a:rPr>
              <a:t>5</a:t>
            </a:r>
            <a:endParaRPr b="1" i="0" sz="3000" u="none" cap="none" strike="noStrike">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6"/>
          <p:cNvSpPr txBox="1"/>
          <p:nvPr/>
        </p:nvSpPr>
        <p:spPr>
          <a:xfrm>
            <a:off x="2824575" y="1734450"/>
            <a:ext cx="6003000" cy="1674600"/>
          </a:xfrm>
          <a:prstGeom prst="rect">
            <a:avLst/>
          </a:prstGeom>
          <a:noFill/>
          <a:ln>
            <a:noFill/>
          </a:ln>
        </p:spPr>
        <p:txBody>
          <a:bodyPr anchorCtr="0" anchor="ctr" bIns="91425" lIns="91425" spcFirstLastPara="1" rIns="91425" wrap="square" tIns="91425">
            <a:noAutofit/>
          </a:bodyPr>
          <a:lstStyle/>
          <a:p>
            <a:pPr indent="0" lvl="0" marL="457200" marR="0" rtl="0" algn="l">
              <a:lnSpc>
                <a:spcPct val="115000"/>
              </a:lnSpc>
              <a:spcBef>
                <a:spcPts val="1000"/>
              </a:spcBef>
              <a:spcAft>
                <a:spcPts val="0"/>
              </a:spcAft>
              <a:buClr>
                <a:srgbClr val="000000"/>
              </a:buClr>
              <a:buSzPts val="1800"/>
              <a:buFont typeface="Arial"/>
              <a:buNone/>
            </a:pPr>
            <a:r>
              <a:t/>
            </a:r>
            <a:endParaRPr b="1" i="0" sz="1800" u="none" cap="none" strike="noStrike">
              <a:solidFill>
                <a:schemeClr val="dk1"/>
              </a:solidFill>
              <a:latin typeface="Helvetica Neue"/>
              <a:ea typeface="Helvetica Neue"/>
              <a:cs typeface="Helvetica Neue"/>
              <a:sym typeface="Helvetica Neue"/>
            </a:endParaRPr>
          </a:p>
          <a:p>
            <a:pPr indent="0" lvl="0" marL="0" marR="0" rtl="0" algn="l">
              <a:lnSpc>
                <a:spcPct val="115000"/>
              </a:lnSpc>
              <a:spcBef>
                <a:spcPts val="1000"/>
              </a:spcBef>
              <a:spcAft>
                <a:spcPts val="0"/>
              </a:spcAft>
              <a:buClr>
                <a:srgbClr val="000000"/>
              </a:buClr>
              <a:buSzPts val="1100"/>
              <a:buFont typeface="Arial"/>
              <a:buNone/>
            </a:pPr>
            <a:r>
              <a:t/>
            </a:r>
            <a:endParaRPr b="0" i="0" sz="1800" u="none" cap="none" strike="noStrike">
              <a:solidFill>
                <a:schemeClr val="dk1"/>
              </a:solidFill>
              <a:latin typeface="Helvetica Neue Light"/>
              <a:ea typeface="Helvetica Neue Light"/>
              <a:cs typeface="Helvetica Neue Light"/>
              <a:sym typeface="Helvetica Neue Light"/>
            </a:endParaRPr>
          </a:p>
        </p:txBody>
      </p:sp>
      <p:sp>
        <p:nvSpPr>
          <p:cNvPr id="399" name="Google Shape;399;p56"/>
          <p:cNvSpPr txBox="1"/>
          <p:nvPr/>
        </p:nvSpPr>
        <p:spPr>
          <a:xfrm>
            <a:off x="882725" y="4505013"/>
            <a:ext cx="6764700" cy="639900"/>
          </a:xfrm>
          <a:prstGeom prst="rect">
            <a:avLst/>
          </a:prstGeom>
          <a:noFill/>
          <a:ln>
            <a:noFill/>
          </a:ln>
        </p:spPr>
        <p:txBody>
          <a:bodyPr anchorCtr="0" anchor="t"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1400"/>
              <a:buFont typeface="Arial"/>
              <a:buNone/>
            </a:pPr>
            <a:r>
              <a:t/>
            </a:r>
            <a:endParaRPr b="0" i="0" sz="1400" u="none" cap="none" strike="noStrike">
              <a:solidFill>
                <a:schemeClr val="dk1"/>
              </a:solidFill>
              <a:highlight>
                <a:schemeClr val="lt1"/>
              </a:highlight>
              <a:latin typeface="Helvetica Neue Light"/>
              <a:ea typeface="Helvetica Neue Light"/>
              <a:cs typeface="Helvetica Neue Light"/>
              <a:sym typeface="Helvetica Neue Light"/>
            </a:endParaRPr>
          </a:p>
        </p:txBody>
      </p:sp>
      <p:sp>
        <p:nvSpPr>
          <p:cNvPr id="400" name="Google Shape;400;p56"/>
          <p:cNvSpPr txBox="1"/>
          <p:nvPr/>
        </p:nvSpPr>
        <p:spPr>
          <a:xfrm>
            <a:off x="475500" y="4591600"/>
            <a:ext cx="1740000" cy="4050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4500"/>
              <a:buFont typeface="Arial"/>
              <a:buNone/>
            </a:pPr>
            <a:r>
              <a:rPr b="0" i="0" lang="es" sz="1100" u="none" cap="none" strike="noStrike">
                <a:solidFill>
                  <a:srgbClr val="000000"/>
                </a:solidFill>
                <a:latin typeface="DM Sans"/>
                <a:ea typeface="DM Sans"/>
                <a:cs typeface="DM Sans"/>
                <a:sym typeface="DM Sans"/>
              </a:rPr>
              <a:t>Círculo de trabajo ágil</a:t>
            </a:r>
            <a:endParaRPr b="0" i="0" sz="1100" u="none" cap="none" strike="noStrike">
              <a:solidFill>
                <a:srgbClr val="000000"/>
              </a:solidFill>
              <a:latin typeface="DM Sans"/>
              <a:ea typeface="DM Sans"/>
              <a:cs typeface="DM Sans"/>
              <a:sym typeface="DM Sans"/>
            </a:endParaRPr>
          </a:p>
        </p:txBody>
      </p:sp>
      <p:pic>
        <p:nvPicPr>
          <p:cNvPr id="401" name="Google Shape;401;p5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grpSp>
        <p:nvGrpSpPr>
          <p:cNvPr id="402" name="Google Shape;402;p56"/>
          <p:cNvGrpSpPr/>
          <p:nvPr/>
        </p:nvGrpSpPr>
        <p:grpSpPr>
          <a:xfrm>
            <a:off x="1479775" y="369925"/>
            <a:ext cx="5194563" cy="4221675"/>
            <a:chOff x="1479775" y="369925"/>
            <a:chExt cx="5194563" cy="4221675"/>
          </a:xfrm>
        </p:grpSpPr>
        <p:pic>
          <p:nvPicPr>
            <p:cNvPr id="403" name="Google Shape;403;p56"/>
            <p:cNvPicPr preferRelativeResize="0"/>
            <p:nvPr/>
          </p:nvPicPr>
          <p:blipFill rotWithShape="1">
            <a:blip r:embed="rId4">
              <a:alphaModFix/>
            </a:blip>
            <a:srcRect b="5641" l="17844" r="17895" t="6460"/>
            <a:stretch/>
          </p:blipFill>
          <p:spPr>
            <a:xfrm>
              <a:off x="2469663" y="369925"/>
              <a:ext cx="4204675" cy="4221675"/>
            </a:xfrm>
            <a:prstGeom prst="rect">
              <a:avLst/>
            </a:prstGeom>
            <a:noFill/>
            <a:ln cap="flat" cmpd="sng" w="9525">
              <a:solidFill>
                <a:schemeClr val="lt1"/>
              </a:solidFill>
              <a:prstDash val="solid"/>
              <a:round/>
              <a:headEnd len="sm" w="sm" type="none"/>
              <a:tailEnd len="sm" w="sm" type="none"/>
            </a:ln>
          </p:spPr>
        </p:pic>
        <p:sp>
          <p:nvSpPr>
            <p:cNvPr id="404" name="Google Shape;404;p56"/>
            <p:cNvSpPr/>
            <p:nvPr/>
          </p:nvSpPr>
          <p:spPr>
            <a:xfrm>
              <a:off x="1479775" y="479650"/>
              <a:ext cx="1439100" cy="63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5" name="Google Shape;405;p56"/>
          <p:cNvSpPr txBox="1"/>
          <p:nvPr/>
        </p:nvSpPr>
        <p:spPr>
          <a:xfrm>
            <a:off x="259050" y="272550"/>
            <a:ext cx="2445300" cy="24012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lang="es" sz="4000">
                <a:solidFill>
                  <a:schemeClr val="dk1"/>
                </a:solidFill>
                <a:latin typeface="DM Sans"/>
                <a:ea typeface="DM Sans"/>
                <a:cs typeface="DM Sans"/>
                <a:sym typeface="DM Sans"/>
              </a:rPr>
              <a:t>Círculo de trabajo ágil</a:t>
            </a:r>
            <a:endParaRPr b="1" i="0" sz="4000" u="none" cap="none" strike="noStrike">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7"/>
          <p:cNvSpPr txBox="1"/>
          <p:nvPr/>
        </p:nvSpPr>
        <p:spPr>
          <a:xfrm>
            <a:off x="1143175" y="5300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Círculo de trabajo ágil</a:t>
            </a:r>
            <a:endParaRPr b="1" i="0" sz="4000" u="none" cap="none" strike="noStrike">
              <a:solidFill>
                <a:schemeClr val="dk1"/>
              </a:solidFill>
              <a:latin typeface="DM Sans"/>
              <a:ea typeface="DM Sans"/>
              <a:cs typeface="DM Sans"/>
              <a:sym typeface="DM Sans"/>
            </a:endParaRPr>
          </a:p>
        </p:txBody>
      </p:sp>
      <p:sp>
        <p:nvSpPr>
          <p:cNvPr id="411" name="Google Shape;411;p57"/>
          <p:cNvSpPr txBox="1"/>
          <p:nvPr/>
        </p:nvSpPr>
        <p:spPr>
          <a:xfrm>
            <a:off x="775925" y="1552225"/>
            <a:ext cx="3697200" cy="3014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1.</a:t>
            </a:r>
            <a:r>
              <a:rPr b="1" i="0" lang="es" sz="1350" u="none" cap="none" strike="noStrike">
                <a:solidFill>
                  <a:srgbClr val="000000"/>
                </a:solidFill>
                <a:highlight>
                  <a:srgbClr val="EA90FF"/>
                </a:highlight>
                <a:latin typeface="DM Sans"/>
                <a:ea typeface="DM Sans"/>
                <a:cs typeface="DM Sans"/>
                <a:sym typeface="DM Sans"/>
              </a:rPr>
              <a:t>Planificación:</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es la etapa inicial de planificación en donde todas las partes involucradas en la metodología ágil, deben trabajar en conjunto. Una vez realizado el análisis de los requisitos, el siguiente paso es definir y documentar claramente los requisitos del producto y obtener la aprobación del cliente o de los analistas.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2.</a:t>
            </a:r>
            <a:r>
              <a:rPr b="1" i="0" lang="es" sz="1350" u="none" cap="none" strike="noStrike">
                <a:solidFill>
                  <a:srgbClr val="000000"/>
                </a:solidFill>
                <a:highlight>
                  <a:srgbClr val="EA90FF"/>
                </a:highlight>
                <a:latin typeface="DM Sans"/>
                <a:ea typeface="DM Sans"/>
                <a:cs typeface="DM Sans"/>
                <a:sym typeface="DM Sans"/>
              </a:rPr>
              <a:t>Diseño: </a:t>
            </a:r>
            <a:r>
              <a:rPr b="0" i="0" lang="es" sz="1350" u="none" cap="none" strike="noStrike">
                <a:solidFill>
                  <a:srgbClr val="000000"/>
                </a:solidFill>
                <a:latin typeface="DM Sans"/>
                <a:ea typeface="DM Sans"/>
                <a:cs typeface="DM Sans"/>
                <a:sym typeface="DM Sans"/>
              </a:rPr>
              <a:t>otra de las fases más importantes que servirán para definir la arquitectura y tecnologías que se utilizarán como también el diseño de interfaz de usuario del software a construir.</a:t>
            </a:r>
            <a:endParaRPr b="0" i="0" sz="1350" u="none" cap="none" strike="noStrike">
              <a:solidFill>
                <a:srgbClr val="000000"/>
              </a:solidFill>
              <a:latin typeface="DM Sans"/>
              <a:ea typeface="DM Sans"/>
              <a:cs typeface="DM Sans"/>
              <a:sym typeface="DM Sans"/>
            </a:endParaRPr>
          </a:p>
        </p:txBody>
      </p:sp>
      <p:sp>
        <p:nvSpPr>
          <p:cNvPr id="412" name="Google Shape;412;p57"/>
          <p:cNvSpPr txBox="1"/>
          <p:nvPr/>
        </p:nvSpPr>
        <p:spPr>
          <a:xfrm>
            <a:off x="4527575" y="1552225"/>
            <a:ext cx="3834600" cy="31425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3.</a:t>
            </a:r>
            <a:r>
              <a:rPr b="1" i="0" lang="es" sz="1350" u="none" cap="none" strike="noStrike">
                <a:solidFill>
                  <a:srgbClr val="000000"/>
                </a:solidFill>
                <a:highlight>
                  <a:srgbClr val="EA90FF"/>
                </a:highlight>
                <a:latin typeface="DM Sans"/>
                <a:ea typeface="DM Sans"/>
                <a:cs typeface="DM Sans"/>
                <a:sym typeface="DM Sans"/>
              </a:rPr>
              <a:t>Desarrollo:</a:t>
            </a:r>
            <a:r>
              <a:rPr b="0" i="0" lang="es" sz="1350" u="none" cap="none" strike="noStrike">
                <a:solidFill>
                  <a:srgbClr val="000000"/>
                </a:solidFill>
                <a:highlight>
                  <a:schemeClr val="accent6"/>
                </a:highlight>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 En esta etapa comienza el desarrollo real y se construye el producto. Si el diseño se realiza de forma detallada y organizada, la generación de código puede llevarse a cabo sin demasiados problemas.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4.</a:t>
            </a:r>
            <a:r>
              <a:rPr b="1" i="0" lang="es" sz="1350" u="none" cap="none" strike="noStrike">
                <a:solidFill>
                  <a:srgbClr val="000000"/>
                </a:solidFill>
                <a:highlight>
                  <a:srgbClr val="EA90FF"/>
                </a:highlight>
                <a:latin typeface="DM Sans"/>
                <a:ea typeface="DM Sans"/>
                <a:cs typeface="DM Sans"/>
                <a:sym typeface="DM Sans"/>
              </a:rPr>
              <a:t>Testing: </a:t>
            </a:r>
            <a:r>
              <a:rPr b="0" i="0" lang="es" sz="1350" u="none" cap="none" strike="noStrike">
                <a:solidFill>
                  <a:srgbClr val="000000"/>
                </a:solidFill>
                <a:latin typeface="DM Sans"/>
                <a:ea typeface="DM Sans"/>
                <a:cs typeface="DM Sans"/>
                <a:sym typeface="DM Sans"/>
              </a:rPr>
              <a:t>esta etapa se refiere a la fase de prueba del producto, en la que se informa de los defectos del producto, se rastrean, se arreglan y se vuelven a probar, hasta que el producto alcanza los estándares de calidad definidos.</a:t>
            </a:r>
            <a:endParaRPr b="0" i="0" sz="1350" u="none" cap="none" strike="noStrike">
              <a:solidFill>
                <a:srgbClr val="000000"/>
              </a:solidFill>
              <a:latin typeface="DM Sans"/>
              <a:ea typeface="DM Sans"/>
              <a:cs typeface="DM Sans"/>
              <a:sym typeface="DM Sans"/>
            </a:endParaRPr>
          </a:p>
          <a:p>
            <a:pPr indent="0" lvl="0" marL="45720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grpSp>
        <p:nvGrpSpPr>
          <p:cNvPr id="413" name="Google Shape;413;p57"/>
          <p:cNvGrpSpPr/>
          <p:nvPr/>
        </p:nvGrpSpPr>
        <p:grpSpPr>
          <a:xfrm>
            <a:off x="91789" y="440630"/>
            <a:ext cx="1051380" cy="917792"/>
            <a:chOff x="1479775" y="369925"/>
            <a:chExt cx="5194563" cy="4221675"/>
          </a:xfrm>
        </p:grpSpPr>
        <p:pic>
          <p:nvPicPr>
            <p:cNvPr id="414" name="Google Shape;414;p57"/>
            <p:cNvPicPr preferRelativeResize="0"/>
            <p:nvPr/>
          </p:nvPicPr>
          <p:blipFill rotWithShape="1">
            <a:blip r:embed="rId3">
              <a:alphaModFix/>
            </a:blip>
            <a:srcRect b="5642" l="17844" r="17896" t="6460"/>
            <a:stretch/>
          </p:blipFill>
          <p:spPr>
            <a:xfrm>
              <a:off x="2469663" y="369925"/>
              <a:ext cx="4204675" cy="4221675"/>
            </a:xfrm>
            <a:prstGeom prst="rect">
              <a:avLst/>
            </a:prstGeom>
            <a:noFill/>
            <a:ln cap="flat" cmpd="sng" w="9525">
              <a:solidFill>
                <a:schemeClr val="lt1"/>
              </a:solidFill>
              <a:prstDash val="solid"/>
              <a:round/>
              <a:headEnd len="sm" w="sm" type="none"/>
              <a:tailEnd len="sm" w="sm" type="none"/>
            </a:ln>
          </p:spPr>
        </p:pic>
        <p:sp>
          <p:nvSpPr>
            <p:cNvPr id="415" name="Google Shape;415;p57"/>
            <p:cNvSpPr/>
            <p:nvPr/>
          </p:nvSpPr>
          <p:spPr>
            <a:xfrm>
              <a:off x="1479775" y="479650"/>
              <a:ext cx="1439100" cy="63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58"/>
          <p:cNvSpPr txBox="1"/>
          <p:nvPr/>
        </p:nvSpPr>
        <p:spPr>
          <a:xfrm>
            <a:off x="775925" y="1552225"/>
            <a:ext cx="3697200" cy="1767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5. </a:t>
            </a:r>
            <a:r>
              <a:rPr b="1" i="0" lang="es" sz="1350" u="none" cap="none" strike="noStrike">
                <a:solidFill>
                  <a:srgbClr val="000000"/>
                </a:solidFill>
                <a:highlight>
                  <a:srgbClr val="EA90FF"/>
                </a:highlight>
                <a:latin typeface="DM Sans"/>
                <a:ea typeface="DM Sans"/>
                <a:cs typeface="DM Sans"/>
                <a:sym typeface="DM Sans"/>
              </a:rPr>
              <a:t>Release (Lanzamiento): </a:t>
            </a:r>
            <a:r>
              <a:rPr b="0" i="0" lang="es" sz="1350" u="none" cap="none" strike="noStrike">
                <a:solidFill>
                  <a:srgbClr val="000000"/>
                </a:solidFill>
                <a:latin typeface="DM Sans"/>
                <a:ea typeface="DM Sans"/>
                <a:cs typeface="DM Sans"/>
                <a:sym typeface="DM Sans"/>
              </a:rPr>
              <a:t>En esta etapa del Agile Testing, el equipo va a revisar las características de todo aquello que se haya desarrollado e implementado hasta el momento. Y se evaluará si ya se encuentra listo para el cliente o no.</a:t>
            </a:r>
            <a:endParaRPr b="0" i="0" sz="1350" u="none" cap="none" strike="noStrike">
              <a:solidFill>
                <a:srgbClr val="000000"/>
              </a:solidFill>
              <a:latin typeface="DM Sans"/>
              <a:ea typeface="DM Sans"/>
              <a:cs typeface="DM Sans"/>
              <a:sym typeface="DM Sans"/>
            </a:endParaRPr>
          </a:p>
        </p:txBody>
      </p:sp>
      <p:sp>
        <p:nvSpPr>
          <p:cNvPr id="421" name="Google Shape;421;p58"/>
          <p:cNvSpPr txBox="1"/>
          <p:nvPr/>
        </p:nvSpPr>
        <p:spPr>
          <a:xfrm>
            <a:off x="4554250" y="1752150"/>
            <a:ext cx="3834600" cy="1639200"/>
          </a:xfrm>
          <a:prstGeom prst="rect">
            <a:avLst/>
          </a:prstGeom>
          <a:noFill/>
          <a:ln>
            <a:noFill/>
          </a:ln>
        </p:spPr>
        <p:txBody>
          <a:bodyPr anchorCtr="0" anchor="t" bIns="91425" lIns="91425" spcFirstLastPara="1" rIns="91425" wrap="square" tIns="91425">
            <a:spAutoFit/>
          </a:bodyPr>
          <a:lstStyle/>
          <a:p>
            <a:pPr indent="0" lvl="0" marL="45720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highlight>
                  <a:srgbClr val="EA90FF"/>
                </a:highlight>
                <a:latin typeface="DM Sans"/>
                <a:ea typeface="DM Sans"/>
                <a:cs typeface="DM Sans"/>
                <a:sym typeface="DM Sans"/>
              </a:rPr>
              <a:t>6.</a:t>
            </a:r>
            <a:r>
              <a:rPr b="1" i="0" lang="es" sz="1350" u="none" cap="none" strike="noStrike">
                <a:solidFill>
                  <a:srgbClr val="000000"/>
                </a:solidFill>
                <a:highlight>
                  <a:srgbClr val="EA90FF"/>
                </a:highlight>
                <a:latin typeface="DM Sans"/>
                <a:ea typeface="DM Sans"/>
                <a:cs typeface="DM Sans"/>
                <a:sym typeface="DM Sans"/>
              </a:rPr>
              <a:t>Feedback: </a:t>
            </a:r>
            <a:r>
              <a:rPr b="0" i="0" lang="es" sz="1350" u="none" cap="none" strike="noStrike">
                <a:solidFill>
                  <a:srgbClr val="000000"/>
                </a:solidFill>
                <a:latin typeface="DM Sans"/>
                <a:ea typeface="DM Sans"/>
                <a:cs typeface="DM Sans"/>
                <a:sym typeface="DM Sans"/>
              </a:rPr>
              <a:t> Finalmente, la metodología ágil se encargará de reunir las aportaciones de las partes interesadas y los usuarios, y de esta forma se obtendrá una retroalimentación general para el próximo ciclo de implementación.</a:t>
            </a:r>
            <a:endParaRPr b="0" i="0" sz="1350" u="none" cap="none" strike="noStrike">
              <a:solidFill>
                <a:srgbClr val="000000"/>
              </a:solidFill>
              <a:latin typeface="DM Sans"/>
              <a:ea typeface="DM Sans"/>
              <a:cs typeface="DM Sans"/>
              <a:sym typeface="DM Sans"/>
            </a:endParaRPr>
          </a:p>
        </p:txBody>
      </p:sp>
      <p:sp>
        <p:nvSpPr>
          <p:cNvPr id="422" name="Google Shape;422;p58"/>
          <p:cNvSpPr txBox="1"/>
          <p:nvPr/>
        </p:nvSpPr>
        <p:spPr>
          <a:xfrm>
            <a:off x="1143175" y="530075"/>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Círculo de trabajo ágil</a:t>
            </a:r>
            <a:endParaRPr b="1" i="0" sz="4000" u="none" cap="none" strike="noStrike">
              <a:solidFill>
                <a:schemeClr val="dk1"/>
              </a:solidFill>
              <a:latin typeface="DM Sans"/>
              <a:ea typeface="DM Sans"/>
              <a:cs typeface="DM Sans"/>
              <a:sym typeface="DM Sans"/>
            </a:endParaRPr>
          </a:p>
        </p:txBody>
      </p:sp>
      <p:grpSp>
        <p:nvGrpSpPr>
          <p:cNvPr id="423" name="Google Shape;423;p58"/>
          <p:cNvGrpSpPr/>
          <p:nvPr/>
        </p:nvGrpSpPr>
        <p:grpSpPr>
          <a:xfrm>
            <a:off x="91789" y="440630"/>
            <a:ext cx="1051380" cy="917792"/>
            <a:chOff x="1479775" y="369925"/>
            <a:chExt cx="5194563" cy="4221675"/>
          </a:xfrm>
        </p:grpSpPr>
        <p:pic>
          <p:nvPicPr>
            <p:cNvPr id="424" name="Google Shape;424;p58"/>
            <p:cNvPicPr preferRelativeResize="0"/>
            <p:nvPr/>
          </p:nvPicPr>
          <p:blipFill rotWithShape="1">
            <a:blip r:embed="rId3">
              <a:alphaModFix/>
            </a:blip>
            <a:srcRect b="5642" l="17844" r="17896" t="6460"/>
            <a:stretch/>
          </p:blipFill>
          <p:spPr>
            <a:xfrm>
              <a:off x="2469663" y="369925"/>
              <a:ext cx="4204675" cy="4221675"/>
            </a:xfrm>
            <a:prstGeom prst="rect">
              <a:avLst/>
            </a:prstGeom>
            <a:noFill/>
            <a:ln cap="flat" cmpd="sng" w="9525">
              <a:solidFill>
                <a:schemeClr val="lt1"/>
              </a:solidFill>
              <a:prstDash val="solid"/>
              <a:round/>
              <a:headEnd len="sm" w="sm" type="none"/>
              <a:tailEnd len="sm" w="sm" type="none"/>
            </a:ln>
          </p:spPr>
        </p:pic>
        <p:sp>
          <p:nvSpPr>
            <p:cNvPr id="425" name="Google Shape;425;p58"/>
            <p:cNvSpPr/>
            <p:nvPr/>
          </p:nvSpPr>
          <p:spPr>
            <a:xfrm>
              <a:off x="1479775" y="479650"/>
              <a:ext cx="1439100" cy="6399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9"/>
          <p:cNvSpPr txBox="1"/>
          <p:nvPr/>
        </p:nvSpPr>
        <p:spPr>
          <a:xfrm>
            <a:off x="1384463" y="1584175"/>
            <a:ext cx="6221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Herramientas</a:t>
            </a:r>
            <a:endParaRPr b="1" sz="4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6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JIRA</a:t>
            </a:r>
            <a:endParaRPr b="1" sz="400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pic>
        <p:nvPicPr>
          <p:cNvPr id="440" name="Google Shape;440;p61"/>
          <p:cNvPicPr preferRelativeResize="0"/>
          <p:nvPr/>
        </p:nvPicPr>
        <p:blipFill rotWithShape="1">
          <a:blip r:embed="rId3">
            <a:alphaModFix/>
          </a:blip>
          <a:srcRect b="0" l="31714" r="31714" t="0"/>
          <a:stretch/>
        </p:blipFill>
        <p:spPr>
          <a:xfrm>
            <a:off x="5712875" y="468275"/>
            <a:ext cx="2923971" cy="4118749"/>
          </a:xfrm>
          <a:prstGeom prst="rect">
            <a:avLst/>
          </a:prstGeom>
          <a:noFill/>
          <a:ln>
            <a:noFill/>
          </a:ln>
        </p:spPr>
      </p:pic>
      <p:sp>
        <p:nvSpPr>
          <p:cNvPr id="441" name="Google Shape;441;p61"/>
          <p:cNvSpPr txBox="1"/>
          <p:nvPr/>
        </p:nvSpPr>
        <p:spPr>
          <a:xfrm>
            <a:off x="476250" y="611800"/>
            <a:ext cx="473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JIRA</a:t>
            </a:r>
            <a:endParaRPr b="1" i="0" sz="4000" u="none" cap="none" strike="noStrike">
              <a:solidFill>
                <a:schemeClr val="dk1"/>
              </a:solidFill>
              <a:latin typeface="DM Sans"/>
              <a:ea typeface="DM Sans"/>
              <a:cs typeface="DM Sans"/>
              <a:sym typeface="DM Sans"/>
            </a:endParaRPr>
          </a:p>
        </p:txBody>
      </p:sp>
      <p:sp>
        <p:nvSpPr>
          <p:cNvPr id="442" name="Google Shape;442;p61"/>
          <p:cNvSpPr txBox="1"/>
          <p:nvPr/>
        </p:nvSpPr>
        <p:spPr>
          <a:xfrm>
            <a:off x="457725" y="1695500"/>
            <a:ext cx="5207700" cy="3142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Es un software que ayuda al equipo a gestionar sus tareas y actividades.</a:t>
            </a:r>
            <a:endParaRPr b="1"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una herramienta muy completa que permite la gestión y organización de proyectos, a fin de optimizar muchas de las tareas que la construcción de un producto implica. Su mayor atractivo radica en la adaptación que proporciona a proyectos ágiles, pero este potente software ofrece mucho más.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Puede adaptarse a empresas que no tienen nada que ver con el mundo del desarrollo de software, ya que su flujo de procesos también permite adecuarse a diferentes industrias y necesidades.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8" name="Google Shape;448;p62"/>
          <p:cNvPicPr preferRelativeResize="0"/>
          <p:nvPr/>
        </p:nvPicPr>
        <p:blipFill>
          <a:blip r:embed="rId3">
            <a:alphaModFix/>
          </a:blip>
          <a:stretch>
            <a:fillRect/>
          </a:stretch>
        </p:blipFill>
        <p:spPr>
          <a:xfrm>
            <a:off x="3419150" y="1471400"/>
            <a:ext cx="4751198" cy="2753676"/>
          </a:xfrm>
          <a:prstGeom prst="rect">
            <a:avLst/>
          </a:prstGeom>
          <a:noFill/>
          <a:ln>
            <a:noFill/>
          </a:ln>
        </p:spPr>
      </p:pic>
      <p:sp>
        <p:nvSpPr>
          <p:cNvPr id="449" name="Google Shape;449;p6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Jira</a:t>
            </a:r>
            <a:endParaRPr b="1" sz="3500">
              <a:solidFill>
                <a:schemeClr val="lt1"/>
              </a:solidFill>
              <a:latin typeface="DM Sans"/>
              <a:ea typeface="DM Sans"/>
              <a:cs typeface="DM Sans"/>
              <a:sym typeface="DM Sans"/>
            </a:endParaRPr>
          </a:p>
        </p:txBody>
      </p:sp>
      <p:sp>
        <p:nvSpPr>
          <p:cNvPr id="450" name="Google Shape;450;p62"/>
          <p:cNvSpPr txBox="1"/>
          <p:nvPr/>
        </p:nvSpPr>
        <p:spPr>
          <a:xfrm>
            <a:off x="917700" y="1905250"/>
            <a:ext cx="2166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Podemos ver el backlog (debajo) y el sprint en curso (el que se llama “New Sprint” suele llamarse por el número de sprint o la fecha)</a:t>
            </a:r>
            <a:endParaRPr sz="1350">
              <a:latin typeface="DM Sans"/>
              <a:ea typeface="DM Sans"/>
              <a:cs typeface="DM Sans"/>
              <a:sym typeface="DM Sans"/>
            </a:endParaRPr>
          </a:p>
        </p:txBody>
      </p:sp>
      <p:pic>
        <p:nvPicPr>
          <p:cNvPr id="451" name="Google Shape;451;p62"/>
          <p:cNvPicPr preferRelativeResize="0"/>
          <p:nvPr/>
        </p:nvPicPr>
        <p:blipFill rotWithShape="1">
          <a:blip r:embed="rId4">
            <a:alphaModFix/>
          </a:blip>
          <a:srcRect b="0" l="0" r="0" t="0"/>
          <a:stretch/>
        </p:blipFill>
        <p:spPr>
          <a:xfrm>
            <a:off x="3298325" y="1261463"/>
            <a:ext cx="5077608" cy="31735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6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7" name="Google Shape;457;p63"/>
          <p:cNvPicPr preferRelativeResize="0"/>
          <p:nvPr/>
        </p:nvPicPr>
        <p:blipFill>
          <a:blip r:embed="rId3">
            <a:alphaModFix/>
          </a:blip>
          <a:stretch>
            <a:fillRect/>
          </a:stretch>
        </p:blipFill>
        <p:spPr>
          <a:xfrm>
            <a:off x="917700" y="1471400"/>
            <a:ext cx="4751198" cy="2753676"/>
          </a:xfrm>
          <a:prstGeom prst="rect">
            <a:avLst/>
          </a:prstGeom>
          <a:noFill/>
          <a:ln>
            <a:noFill/>
          </a:ln>
        </p:spPr>
      </p:pic>
      <p:sp>
        <p:nvSpPr>
          <p:cNvPr id="458" name="Google Shape;458;p6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Jira</a:t>
            </a:r>
            <a:endParaRPr b="1" sz="3500">
              <a:solidFill>
                <a:schemeClr val="lt1"/>
              </a:solidFill>
              <a:latin typeface="DM Sans"/>
              <a:ea typeface="DM Sans"/>
              <a:cs typeface="DM Sans"/>
              <a:sym typeface="DM Sans"/>
            </a:endParaRPr>
          </a:p>
        </p:txBody>
      </p:sp>
      <p:sp>
        <p:nvSpPr>
          <p:cNvPr id="459" name="Google Shape;459;p63"/>
          <p:cNvSpPr txBox="1"/>
          <p:nvPr/>
        </p:nvSpPr>
        <p:spPr>
          <a:xfrm>
            <a:off x="5887800" y="1925650"/>
            <a:ext cx="21663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la izquierda se elige si se quiere ver el BACKLOG (seleccionado) o el “BOARD” (para ver el tablero del Sprint)</a:t>
            </a:r>
            <a:endParaRPr sz="1350">
              <a:latin typeface="DM Sans"/>
              <a:ea typeface="DM Sans"/>
              <a:cs typeface="DM Sans"/>
              <a:sym typeface="DM Sans"/>
            </a:endParaRPr>
          </a:p>
        </p:txBody>
      </p:sp>
      <p:pic>
        <p:nvPicPr>
          <p:cNvPr id="460" name="Google Shape;460;p63"/>
          <p:cNvPicPr preferRelativeResize="0"/>
          <p:nvPr/>
        </p:nvPicPr>
        <p:blipFill rotWithShape="1">
          <a:blip r:embed="rId4">
            <a:alphaModFix/>
          </a:blip>
          <a:srcRect b="0" l="0" r="0" t="0"/>
          <a:stretch/>
        </p:blipFill>
        <p:spPr>
          <a:xfrm>
            <a:off x="968725" y="1334397"/>
            <a:ext cx="4843052" cy="302691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3551350" y="1250825"/>
            <a:ext cx="2042575" cy="3464850"/>
          </a:xfrm>
          <a:prstGeom prst="rect">
            <a:avLst/>
          </a:prstGeom>
          <a:noFill/>
          <a:ln>
            <a:noFill/>
          </a:ln>
        </p:spPr>
      </p:pic>
      <p:pic>
        <p:nvPicPr>
          <p:cNvPr id="100" name="Google Shape;100;p19"/>
          <p:cNvPicPr preferRelativeResize="0"/>
          <p:nvPr/>
        </p:nvPicPr>
        <p:blipFill>
          <a:blip r:embed="rId4">
            <a:alphaModFix/>
          </a:blip>
          <a:stretch>
            <a:fillRect/>
          </a:stretch>
        </p:blipFill>
        <p:spPr>
          <a:xfrm>
            <a:off x="3593300" y="1313975"/>
            <a:ext cx="1958700" cy="3346525"/>
          </a:xfrm>
          <a:prstGeom prst="rect">
            <a:avLst/>
          </a:prstGeom>
          <a:noFill/>
          <a:ln>
            <a:noFill/>
          </a:ln>
        </p:spPr>
      </p:pic>
      <p:pic>
        <p:nvPicPr>
          <p:cNvPr id="101" name="Google Shape;101;p19"/>
          <p:cNvPicPr preferRelativeResize="0"/>
          <p:nvPr/>
        </p:nvPicPr>
        <p:blipFill>
          <a:blip r:embed="rId4">
            <a:alphaModFix/>
          </a:blip>
          <a:stretch>
            <a:fillRect/>
          </a:stretch>
        </p:blipFill>
        <p:spPr>
          <a:xfrm>
            <a:off x="5865175" y="1317325"/>
            <a:ext cx="1958700" cy="3346525"/>
          </a:xfrm>
          <a:prstGeom prst="rect">
            <a:avLst/>
          </a:prstGeom>
          <a:noFill/>
          <a:ln>
            <a:noFill/>
          </a:ln>
        </p:spPr>
      </p:pic>
      <p:pic>
        <p:nvPicPr>
          <p:cNvPr id="102" name="Google Shape;102;p19"/>
          <p:cNvPicPr preferRelativeResize="0"/>
          <p:nvPr/>
        </p:nvPicPr>
        <p:blipFill>
          <a:blip r:embed="rId4">
            <a:alphaModFix/>
          </a:blip>
          <a:stretch>
            <a:fillRect/>
          </a:stretch>
        </p:blipFill>
        <p:spPr>
          <a:xfrm>
            <a:off x="1320975" y="1317325"/>
            <a:ext cx="1958700" cy="3346525"/>
          </a:xfrm>
          <a:prstGeom prst="rect">
            <a:avLst/>
          </a:prstGeom>
          <a:noFill/>
          <a:ln>
            <a:noFill/>
          </a:ln>
        </p:spPr>
      </p:pic>
      <p:sp>
        <p:nvSpPr>
          <p:cNvPr id="103" name="Google Shape;103;p1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04" name="Google Shape;104;p19"/>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03</a:t>
            </a:r>
            <a:endParaRPr b="1" sz="1600">
              <a:solidFill>
                <a:srgbClr val="999999"/>
              </a:solidFill>
              <a:latin typeface="DM Sans"/>
              <a:ea typeface="DM Sans"/>
              <a:cs typeface="DM Sans"/>
              <a:sym typeface="DM Sans"/>
            </a:endParaRPr>
          </a:p>
        </p:txBody>
      </p:sp>
      <p:cxnSp>
        <p:nvCxnSpPr>
          <p:cNvPr id="105" name="Google Shape;105;p19"/>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06" name="Google Shape;106;p19"/>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Distintos niveles de testing</a:t>
            </a:r>
            <a:endParaRPr b="1" sz="1500">
              <a:solidFill>
                <a:srgbClr val="999999"/>
              </a:solidFill>
              <a:latin typeface="DM Sans"/>
              <a:ea typeface="DM Sans"/>
              <a:cs typeface="DM Sans"/>
              <a:sym typeface="DM Sans"/>
            </a:endParaRPr>
          </a:p>
        </p:txBody>
      </p:sp>
      <p:sp>
        <p:nvSpPr>
          <p:cNvPr id="107" name="Google Shape;107;p19"/>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 sz="1200">
                <a:solidFill>
                  <a:schemeClr val="lt1"/>
                </a:solidFill>
                <a:latin typeface="DM Sans"/>
                <a:ea typeface="DM Sans"/>
                <a:cs typeface="DM Sans"/>
                <a:sym typeface="DM Sans"/>
              </a:rPr>
              <a:t>04</a:t>
            </a:r>
            <a:endParaRPr b="1" sz="1600">
              <a:solidFill>
                <a:schemeClr val="lt1"/>
              </a:solidFill>
              <a:latin typeface="DM Sans"/>
              <a:ea typeface="DM Sans"/>
              <a:cs typeface="DM Sans"/>
              <a:sym typeface="DM Sans"/>
            </a:endParaRPr>
          </a:p>
        </p:txBody>
      </p:sp>
      <p:cxnSp>
        <p:nvCxnSpPr>
          <p:cNvPr id="108" name="Google Shape;108;p19"/>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09" name="Google Shape;109;p19"/>
          <p:cNvSpPr txBox="1"/>
          <p:nvPr/>
        </p:nvSpPr>
        <p:spPr>
          <a:xfrm>
            <a:off x="3592650" y="185462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EAFF6A"/>
                </a:solidFill>
                <a:latin typeface="DM Sans"/>
                <a:ea typeface="DM Sans"/>
                <a:cs typeface="DM Sans"/>
                <a:sym typeface="DM Sans"/>
              </a:rPr>
              <a:t>El testing en el desarrollo del software</a:t>
            </a:r>
            <a:endParaRPr b="1" sz="1500">
              <a:solidFill>
                <a:srgbClr val="EAFF6A"/>
              </a:solidFill>
              <a:latin typeface="DM Sans"/>
              <a:ea typeface="DM Sans"/>
              <a:cs typeface="DM Sans"/>
              <a:sym typeface="DM Sans"/>
            </a:endParaRPr>
          </a:p>
        </p:txBody>
      </p:sp>
      <p:sp>
        <p:nvSpPr>
          <p:cNvPr id="110" name="Google Shape;110;p1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200">
                <a:solidFill>
                  <a:srgbClr val="999999"/>
                </a:solidFill>
                <a:latin typeface="DM Sans"/>
                <a:ea typeface="DM Sans"/>
                <a:cs typeface="DM Sans"/>
                <a:sym typeface="DM Sans"/>
              </a:rPr>
              <a:t>05</a:t>
            </a:r>
            <a:endParaRPr b="1" sz="1600">
              <a:solidFill>
                <a:srgbClr val="999999"/>
              </a:solidFill>
              <a:latin typeface="DM Sans"/>
              <a:ea typeface="DM Sans"/>
              <a:cs typeface="DM Sans"/>
              <a:sym typeface="DM Sans"/>
            </a:endParaRPr>
          </a:p>
        </p:txBody>
      </p:sp>
      <p:cxnSp>
        <p:nvCxnSpPr>
          <p:cNvPr id="111" name="Google Shape;111;p1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12" name="Google Shape;112;p19"/>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Testing en agilidad</a:t>
            </a:r>
            <a:endParaRPr b="1" sz="1500">
              <a:solidFill>
                <a:srgbClr val="999999"/>
              </a:solidFill>
              <a:latin typeface="DM Sans"/>
              <a:ea typeface="DM Sans"/>
              <a:cs typeface="DM Sans"/>
              <a:sym typeface="DM Sans"/>
            </a:endParaRPr>
          </a:p>
        </p:txBody>
      </p:sp>
      <p:cxnSp>
        <p:nvCxnSpPr>
          <p:cNvPr id="113" name="Google Shape;113;p19"/>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14" name="Google Shape;114;p19"/>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15" name="Google Shape;115;p1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16" name="Google Shape;116;p19"/>
          <p:cNvSpPr txBox="1"/>
          <p:nvPr/>
        </p:nvSpPr>
        <p:spPr>
          <a:xfrm>
            <a:off x="1321400" y="2683775"/>
            <a:ext cx="1958700" cy="10260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Tipos de testing</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Niveles de testing</a:t>
            </a:r>
            <a:endParaRPr sz="1200">
              <a:solidFill>
                <a:schemeClr val="lt1"/>
              </a:solidFill>
              <a:latin typeface="DM Sans"/>
              <a:ea typeface="DM Sans"/>
              <a:cs typeface="DM Sans"/>
              <a:sym typeface="DM Sans"/>
            </a:endParaRPr>
          </a:p>
          <a:p>
            <a:pPr indent="0" lvl="0" marL="0" rtl="0" algn="l">
              <a:lnSpc>
                <a:spcPct val="150000"/>
              </a:lnSpc>
              <a:spcBef>
                <a:spcPts val="800"/>
              </a:spcBef>
              <a:spcAft>
                <a:spcPts val="800"/>
              </a:spcAft>
              <a:buNone/>
            </a:pPr>
            <a:r>
              <a:t/>
            </a:r>
            <a:endParaRPr sz="1200">
              <a:solidFill>
                <a:schemeClr val="lt1"/>
              </a:solidFill>
              <a:latin typeface="DM Sans"/>
              <a:ea typeface="DM Sans"/>
              <a:cs typeface="DM Sans"/>
              <a:sym typeface="DM Sans"/>
            </a:endParaRPr>
          </a:p>
        </p:txBody>
      </p:sp>
      <p:sp>
        <p:nvSpPr>
          <p:cNvPr id="117" name="Google Shape;117;p19"/>
          <p:cNvSpPr txBox="1"/>
          <p:nvPr/>
        </p:nvSpPr>
        <p:spPr>
          <a:xfrm>
            <a:off x="5864750" y="2683775"/>
            <a:ext cx="19587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Conceptos básicos </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Tableros ágiles</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Testing dentro de agilidad</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Rol del tester en el equipo ágil</a:t>
            </a:r>
            <a:endParaRPr sz="1200">
              <a:solidFill>
                <a:schemeClr val="lt1"/>
              </a:solidFill>
              <a:latin typeface="DM Sans"/>
              <a:ea typeface="DM Sans"/>
              <a:cs typeface="DM Sans"/>
              <a:sym typeface="DM Sans"/>
            </a:endParaRPr>
          </a:p>
        </p:txBody>
      </p:sp>
      <p:sp>
        <p:nvSpPr>
          <p:cNvPr id="118" name="Google Shape;118;p19"/>
          <p:cNvSpPr txBox="1"/>
          <p:nvPr/>
        </p:nvSpPr>
        <p:spPr>
          <a:xfrm>
            <a:off x="3501425" y="2683775"/>
            <a:ext cx="21420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DEFC52"/>
              </a:buClr>
              <a:buSzPts val="1200"/>
              <a:buFont typeface="DM Sans"/>
              <a:buChar char="✓"/>
            </a:pPr>
            <a:r>
              <a:rPr lang="es" sz="1200" u="sng">
                <a:solidFill>
                  <a:schemeClr val="hlink"/>
                </a:solidFill>
                <a:latin typeface="DM Sans"/>
                <a:ea typeface="DM Sans"/>
                <a:cs typeface="DM Sans"/>
                <a:sym typeface="DM Sans"/>
                <a:hlinkClick action="ppaction://hlinksldjump" r:id="rId5"/>
              </a:rPr>
              <a:t>Funciones de un tester manual </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DEFC52"/>
              </a:buClr>
              <a:buSzPts val="1200"/>
              <a:buFont typeface="DM Sans"/>
              <a:buChar char="✓"/>
            </a:pPr>
            <a:r>
              <a:rPr lang="es" sz="1200" u="sng">
                <a:solidFill>
                  <a:schemeClr val="hlink"/>
                </a:solidFill>
                <a:latin typeface="DM Sans"/>
                <a:ea typeface="DM Sans"/>
                <a:cs typeface="DM Sans"/>
                <a:sym typeface="DM Sans"/>
                <a:hlinkClick action="ppaction://hlinksldjump" r:id="rId6"/>
              </a:rPr>
              <a:t>Modelos de ciclo de vida del desarrollo de software</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DEFC52"/>
              </a:buClr>
              <a:buSzPts val="1200"/>
              <a:buFont typeface="DM Sans"/>
              <a:buChar char="✓"/>
            </a:pPr>
            <a:r>
              <a:rPr lang="es" sz="1200" u="sng">
                <a:solidFill>
                  <a:schemeClr val="hlink"/>
                </a:solidFill>
                <a:latin typeface="DM Sans"/>
                <a:ea typeface="DM Sans"/>
                <a:cs typeface="DM Sans"/>
                <a:sym typeface="DM Sans"/>
                <a:hlinkClick action="ppaction://hlinksldjump" r:id="rId7"/>
              </a:rPr>
              <a:t>Herramientas (Jira, trello)</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64"/>
          <p:cNvSpPr txBox="1"/>
          <p:nvPr/>
        </p:nvSpPr>
        <p:spPr>
          <a:xfrm>
            <a:off x="1219740" y="2264828"/>
            <a:ext cx="14943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sp>
        <p:nvSpPr>
          <p:cNvPr id="467" name="Google Shape;467;p6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Elementos en JIRA</a:t>
            </a:r>
            <a:endParaRPr b="1" i="0" sz="4000" u="none" cap="none" strike="noStrike">
              <a:solidFill>
                <a:schemeClr val="dk1"/>
              </a:solidFill>
              <a:latin typeface="DM Sans"/>
              <a:ea typeface="DM Sans"/>
              <a:cs typeface="DM Sans"/>
              <a:sym typeface="DM Sans"/>
            </a:endParaRPr>
          </a:p>
        </p:txBody>
      </p:sp>
      <p:sp>
        <p:nvSpPr>
          <p:cNvPr id="468" name="Google Shape;468;p64"/>
          <p:cNvSpPr txBox="1"/>
          <p:nvPr/>
        </p:nvSpPr>
        <p:spPr>
          <a:xfrm>
            <a:off x="3649500" y="2211613"/>
            <a:ext cx="4987200" cy="148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Podemos ver </a:t>
            </a:r>
            <a:r>
              <a:rPr b="1" i="0" lang="es" sz="1350" u="none" cap="none" strike="noStrike">
                <a:solidFill>
                  <a:srgbClr val="000000"/>
                </a:solidFill>
                <a:latin typeface="DM Sans"/>
                <a:ea typeface="DM Sans"/>
                <a:cs typeface="DM Sans"/>
                <a:sym typeface="DM Sans"/>
              </a:rPr>
              <a:t>BUGS </a:t>
            </a:r>
            <a:r>
              <a:rPr b="0" i="0" lang="es" sz="1350" u="none" cap="none" strike="noStrike">
                <a:solidFill>
                  <a:srgbClr val="000000"/>
                </a:solidFill>
                <a:latin typeface="DM Sans"/>
                <a:ea typeface="DM Sans"/>
                <a:cs typeface="DM Sans"/>
                <a:sym typeface="DM Sans"/>
              </a:rPr>
              <a:t>(el cuadro rojo con círculo blanco)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Se pueden definir user stories</a:t>
            </a:r>
            <a:r>
              <a:rPr b="0" i="0" lang="es" sz="1350" u="none" cap="none" strike="noStrike">
                <a:solidFill>
                  <a:srgbClr val="000000"/>
                </a:solidFill>
                <a:latin typeface="DM Sans"/>
                <a:ea typeface="DM Sans"/>
                <a:cs typeface="DM Sans"/>
                <a:sym typeface="DM Sans"/>
              </a:rPr>
              <a:t>, tareas específicas -suelen ser un check azul- (como por ejemplo un reporte de cantidad de usuarios), </a:t>
            </a:r>
            <a:r>
              <a:rPr lang="es" sz="1350">
                <a:latin typeface="DM Sans"/>
                <a:ea typeface="DM Sans"/>
                <a:cs typeface="DM Sans"/>
                <a:sym typeface="DM Sans"/>
              </a:rPr>
              <a:t>e</a:t>
            </a:r>
            <a:r>
              <a:rPr lang="es" sz="1350">
                <a:latin typeface="DM Sans"/>
                <a:ea typeface="DM Sans"/>
                <a:cs typeface="DM Sans"/>
                <a:sym typeface="DM Sans"/>
              </a:rPr>
              <a:t>picas</a:t>
            </a:r>
            <a:r>
              <a:rPr b="0" i="0" lang="es" sz="1350" u="none" cap="none" strike="noStrike">
                <a:solidFill>
                  <a:srgbClr val="000000"/>
                </a:solidFill>
                <a:latin typeface="DM Sans"/>
                <a:ea typeface="DM Sans"/>
                <a:cs typeface="DM Sans"/>
                <a:sym typeface="DM Sans"/>
              </a:rPr>
              <a:t> - violetas con un rayo blanco-</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100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pic>
        <p:nvPicPr>
          <p:cNvPr id="469" name="Google Shape;469;p64"/>
          <p:cNvPicPr preferRelativeResize="0"/>
          <p:nvPr/>
        </p:nvPicPr>
        <p:blipFill rotWithShape="1">
          <a:blip r:embed="rId3">
            <a:alphaModFix/>
          </a:blip>
          <a:srcRect b="0" l="0" r="0" t="0"/>
          <a:stretch/>
        </p:blipFill>
        <p:spPr>
          <a:xfrm>
            <a:off x="736525" y="1297313"/>
            <a:ext cx="2460675" cy="2460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6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tarea</a:t>
            </a:r>
            <a:endParaRPr b="1" i="0" sz="4000" u="none" cap="none" strike="noStrike">
              <a:solidFill>
                <a:schemeClr val="dk1"/>
              </a:solidFill>
              <a:latin typeface="DM Sans"/>
              <a:ea typeface="DM Sans"/>
              <a:cs typeface="DM Sans"/>
              <a:sym typeface="DM Sans"/>
            </a:endParaRPr>
          </a:p>
        </p:txBody>
      </p:sp>
      <p:sp>
        <p:nvSpPr>
          <p:cNvPr id="475" name="Google Shape;475;p65"/>
          <p:cNvSpPr txBox="1"/>
          <p:nvPr/>
        </p:nvSpPr>
        <p:spPr>
          <a:xfrm>
            <a:off x="3649500" y="2397863"/>
            <a:ext cx="49872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Paso 1:  Creación de User Story</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Crear historias de usuario o tareas en el backlog</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76" name="Google Shape;476;p65"/>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77" name="Google Shape;477;p65"/>
          <p:cNvPicPr preferRelativeResize="0"/>
          <p:nvPr/>
        </p:nvPicPr>
        <p:blipFill rotWithShape="1">
          <a:blip r:embed="rId3">
            <a:alphaModFix/>
          </a:blip>
          <a:srcRect b="0" l="0" r="40141" t="0"/>
          <a:stretch/>
        </p:blipFill>
        <p:spPr>
          <a:xfrm>
            <a:off x="271600" y="1736975"/>
            <a:ext cx="2754201" cy="1561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66"/>
          <p:cNvSpPr txBox="1"/>
          <p:nvPr/>
        </p:nvSpPr>
        <p:spPr>
          <a:xfrm>
            <a:off x="4522350" y="10919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tarea</a:t>
            </a:r>
            <a:endParaRPr b="1" i="0" sz="4000" u="none" cap="none" strike="noStrike">
              <a:solidFill>
                <a:schemeClr val="dk1"/>
              </a:solidFill>
              <a:latin typeface="DM Sans"/>
              <a:ea typeface="DM Sans"/>
              <a:cs typeface="DM Sans"/>
              <a:sym typeface="DM Sans"/>
            </a:endParaRPr>
          </a:p>
        </p:txBody>
      </p:sp>
      <p:pic>
        <p:nvPicPr>
          <p:cNvPr id="483" name="Google Shape;483;p66"/>
          <p:cNvPicPr preferRelativeResize="0"/>
          <p:nvPr/>
        </p:nvPicPr>
        <p:blipFill rotWithShape="1">
          <a:blip r:embed="rId3">
            <a:alphaModFix/>
          </a:blip>
          <a:srcRect b="0" l="0" r="0" t="0"/>
          <a:stretch/>
        </p:blipFill>
        <p:spPr>
          <a:xfrm>
            <a:off x="7811413" y="4692275"/>
            <a:ext cx="1150750" cy="267575"/>
          </a:xfrm>
          <a:prstGeom prst="rect">
            <a:avLst/>
          </a:prstGeom>
          <a:noFill/>
          <a:ln>
            <a:noFill/>
          </a:ln>
        </p:spPr>
      </p:pic>
      <p:sp>
        <p:nvSpPr>
          <p:cNvPr id="484" name="Google Shape;484;p66"/>
          <p:cNvSpPr txBox="1"/>
          <p:nvPr/>
        </p:nvSpPr>
        <p:spPr>
          <a:xfrm>
            <a:off x="4570425" y="2203100"/>
            <a:ext cx="41859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Paso 2: Llenar la descripción de la tarea.</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(Ejemplo Jira)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Esto se </a:t>
            </a:r>
            <a:r>
              <a:rPr lang="es" sz="1350">
                <a:latin typeface="DM Sans"/>
                <a:ea typeface="DM Sans"/>
                <a:cs typeface="DM Sans"/>
                <a:sym typeface="DM Sans"/>
              </a:rPr>
              <a:t>mencionara</a:t>
            </a:r>
            <a:r>
              <a:rPr b="0" i="0" lang="es" sz="1350" u="none" cap="none" strike="noStrike">
                <a:solidFill>
                  <a:srgbClr val="000000"/>
                </a:solidFill>
                <a:latin typeface="DM Sans"/>
                <a:ea typeface="DM Sans"/>
                <a:cs typeface="DM Sans"/>
                <a:sym typeface="DM Sans"/>
              </a:rPr>
              <a:t> en la Planning y es clave para poder estimar! Si no se entiende algo, no se puede estimar.</a:t>
            </a:r>
            <a:endParaRPr b="0" i="0" sz="1350" u="none" cap="none" strike="noStrike">
              <a:solidFill>
                <a:srgbClr val="000000"/>
              </a:solidFill>
              <a:latin typeface="DM Sans"/>
              <a:ea typeface="DM Sans"/>
              <a:cs typeface="DM Sans"/>
              <a:sym typeface="DM Sans"/>
            </a:endParaRPr>
          </a:p>
        </p:txBody>
      </p:sp>
      <p:pic>
        <p:nvPicPr>
          <p:cNvPr id="485" name="Google Shape;485;p66"/>
          <p:cNvPicPr preferRelativeResize="0"/>
          <p:nvPr/>
        </p:nvPicPr>
        <p:blipFill rotWithShape="1">
          <a:blip r:embed="rId4">
            <a:alphaModFix/>
          </a:blip>
          <a:srcRect b="70535" l="0" r="0" t="0"/>
          <a:stretch/>
        </p:blipFill>
        <p:spPr>
          <a:xfrm>
            <a:off x="0" y="873900"/>
            <a:ext cx="4398151" cy="1515500"/>
          </a:xfrm>
          <a:prstGeom prst="rect">
            <a:avLst/>
          </a:prstGeom>
          <a:noFill/>
          <a:ln>
            <a:noFill/>
          </a:ln>
        </p:spPr>
      </p:pic>
      <p:pic>
        <p:nvPicPr>
          <p:cNvPr id="486" name="Google Shape;486;p66"/>
          <p:cNvPicPr preferRelativeResize="0"/>
          <p:nvPr/>
        </p:nvPicPr>
        <p:blipFill rotWithShape="1">
          <a:blip r:embed="rId5">
            <a:alphaModFix/>
          </a:blip>
          <a:srcRect b="0" l="0" r="0" t="0"/>
          <a:stretch/>
        </p:blipFill>
        <p:spPr>
          <a:xfrm>
            <a:off x="1259625" y="2565362"/>
            <a:ext cx="2318150" cy="13959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7"/>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Ejemplo: tarea</a:t>
            </a:r>
            <a:endParaRPr b="1" i="0" sz="4000" u="none" cap="none" strike="noStrike">
              <a:solidFill>
                <a:schemeClr val="dk1"/>
              </a:solidFill>
              <a:latin typeface="DM Sans"/>
              <a:ea typeface="DM Sans"/>
              <a:cs typeface="DM Sans"/>
              <a:sym typeface="DM Sans"/>
            </a:endParaRPr>
          </a:p>
        </p:txBody>
      </p:sp>
      <p:sp>
        <p:nvSpPr>
          <p:cNvPr id="492" name="Google Shape;492;p67"/>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highlight>
                  <a:srgbClr val="EA90FF"/>
                </a:highlight>
                <a:latin typeface="DM Sans"/>
                <a:ea typeface="DM Sans"/>
                <a:cs typeface="DM Sans"/>
                <a:sym typeface="DM Sans"/>
              </a:rPr>
              <a:t>Paso 3: </a:t>
            </a:r>
            <a:endParaRPr b="0" i="0" sz="1350" u="none" cap="none" strike="noStrike">
              <a:solidFill>
                <a:srgbClr val="000000"/>
              </a:solidFill>
              <a:highlight>
                <a:srgbClr val="EA90FF"/>
              </a:highlight>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Cuando ya están todas las tareas creadas, estimadas y asignadas.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Al finalizar la Planning vamos a comenzar el Sprint!</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493" name="Google Shape;493;p67"/>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494" name="Google Shape;494;p67"/>
          <p:cNvPicPr preferRelativeResize="0"/>
          <p:nvPr/>
        </p:nvPicPr>
        <p:blipFill rotWithShape="1">
          <a:blip r:embed="rId3">
            <a:alphaModFix/>
          </a:blip>
          <a:srcRect b="0" l="0" r="0" t="0"/>
          <a:stretch/>
        </p:blipFill>
        <p:spPr>
          <a:xfrm>
            <a:off x="60875" y="1843062"/>
            <a:ext cx="3344400" cy="14438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6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Trello</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6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Trello</a:t>
            </a:r>
            <a:endParaRPr b="1" i="0" sz="4000" u="none" cap="none" strike="noStrike">
              <a:solidFill>
                <a:schemeClr val="dk1"/>
              </a:solidFill>
              <a:latin typeface="DM Sans"/>
              <a:ea typeface="DM Sans"/>
              <a:cs typeface="DM Sans"/>
              <a:sym typeface="DM Sans"/>
            </a:endParaRPr>
          </a:p>
        </p:txBody>
      </p:sp>
      <p:sp>
        <p:nvSpPr>
          <p:cNvPr id="505" name="Google Shape;505;p69"/>
          <p:cNvSpPr txBox="1"/>
          <p:nvPr/>
        </p:nvSpPr>
        <p:spPr>
          <a:xfrm>
            <a:off x="3649500" y="1915663"/>
            <a:ext cx="4987200" cy="1826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Es una herramienta para gestión de tareas online fácil de usar, visual e intuitivo.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Permite organizar las diferentes tareas a realizar en un único espacio, un tablero.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Permite dejar de lado los post-its acumulados por tu mesa de trabajo, las listas de tareas pendientes y los recordatorios en mil lugares diferentes.</a:t>
            </a:r>
            <a:endParaRPr b="0" i="0" sz="1350" u="none" cap="none" strike="noStrike">
              <a:solidFill>
                <a:srgbClr val="000000"/>
              </a:solidFill>
              <a:latin typeface="DM Sans"/>
              <a:ea typeface="DM Sans"/>
              <a:cs typeface="DM Sans"/>
              <a:sym typeface="DM Sans"/>
            </a:endParaRPr>
          </a:p>
        </p:txBody>
      </p:sp>
      <p:pic>
        <p:nvPicPr>
          <p:cNvPr id="506" name="Google Shape;506;p69"/>
          <p:cNvPicPr preferRelativeResize="0"/>
          <p:nvPr/>
        </p:nvPicPr>
        <p:blipFill rotWithShape="1">
          <a:blip r:embed="rId3">
            <a:alphaModFix/>
          </a:blip>
          <a:srcRect b="0" l="0" r="0" t="0"/>
          <a:stretch/>
        </p:blipFill>
        <p:spPr>
          <a:xfrm>
            <a:off x="0" y="0"/>
            <a:ext cx="3297374" cy="5143500"/>
          </a:xfrm>
          <a:prstGeom prst="rect">
            <a:avLst/>
          </a:prstGeom>
          <a:noFill/>
          <a:ln>
            <a:noFill/>
          </a:ln>
        </p:spPr>
      </p:pic>
      <p:sp>
        <p:nvSpPr>
          <p:cNvPr id="507" name="Google Shape;507;p69"/>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508" name="Google Shape;508;p69"/>
          <p:cNvPicPr preferRelativeResize="0"/>
          <p:nvPr/>
        </p:nvPicPr>
        <p:blipFill rotWithShape="1">
          <a:blip r:embed="rId4">
            <a:alphaModFix/>
          </a:blip>
          <a:srcRect b="0" l="25776" r="34055" t="0"/>
          <a:stretch/>
        </p:blipFill>
        <p:spPr>
          <a:xfrm>
            <a:off x="0" y="-195600"/>
            <a:ext cx="3297374" cy="57573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pic>
        <p:nvPicPr>
          <p:cNvPr id="513" name="Google Shape;513;p70"/>
          <p:cNvPicPr preferRelativeResize="0"/>
          <p:nvPr/>
        </p:nvPicPr>
        <p:blipFill rotWithShape="1">
          <a:blip r:embed="rId3">
            <a:alphaModFix/>
          </a:blip>
          <a:srcRect b="0" l="33972" r="33973" t="0"/>
          <a:stretch/>
        </p:blipFill>
        <p:spPr>
          <a:xfrm>
            <a:off x="5846650" y="0"/>
            <a:ext cx="3297372" cy="5143501"/>
          </a:xfrm>
          <a:prstGeom prst="rect">
            <a:avLst/>
          </a:prstGeom>
          <a:noFill/>
          <a:ln>
            <a:noFill/>
          </a:ln>
        </p:spPr>
      </p:pic>
      <p:sp>
        <p:nvSpPr>
          <p:cNvPr id="514" name="Google Shape;514;p70"/>
          <p:cNvSpPr txBox="1"/>
          <p:nvPr/>
        </p:nvSpPr>
        <p:spPr>
          <a:xfrm>
            <a:off x="475500" y="468275"/>
            <a:ext cx="49872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¿Qué puedo hacer con Trello?</a:t>
            </a:r>
            <a:endParaRPr b="1" i="0" sz="4000" u="none" cap="none" strike="noStrike">
              <a:solidFill>
                <a:schemeClr val="dk1"/>
              </a:solidFill>
              <a:latin typeface="DM Sans"/>
              <a:ea typeface="DM Sans"/>
              <a:cs typeface="DM Sans"/>
              <a:sym typeface="DM Sans"/>
            </a:endParaRPr>
          </a:p>
        </p:txBody>
      </p:sp>
      <p:pic>
        <p:nvPicPr>
          <p:cNvPr id="515" name="Google Shape;515;p70"/>
          <p:cNvPicPr preferRelativeResize="0"/>
          <p:nvPr/>
        </p:nvPicPr>
        <p:blipFill rotWithShape="1">
          <a:blip r:embed="rId4">
            <a:alphaModFix/>
          </a:blip>
          <a:srcRect b="0" l="0" r="0" t="0"/>
          <a:stretch/>
        </p:blipFill>
        <p:spPr>
          <a:xfrm>
            <a:off x="7811413" y="4692275"/>
            <a:ext cx="1150750" cy="267575"/>
          </a:xfrm>
          <a:prstGeom prst="rect">
            <a:avLst/>
          </a:prstGeom>
          <a:noFill/>
          <a:ln>
            <a:noFill/>
          </a:ln>
        </p:spPr>
      </p:pic>
      <p:sp>
        <p:nvSpPr>
          <p:cNvPr id="516" name="Google Shape;516;p70"/>
          <p:cNvSpPr txBox="1"/>
          <p:nvPr/>
        </p:nvSpPr>
        <p:spPr>
          <a:xfrm>
            <a:off x="523575" y="1761263"/>
            <a:ext cx="4987200" cy="28860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Crear diferentes proyectos (tableros), independientes entre ellos.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Crear proyectos públicos, privados o cooperativos.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Crear columnas para cada grupo de tareas que debas realizar.</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Incluir archivos adjuntos en las tareas que así lo requieran.</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Realizar comentarios en algunas tareas, sin que eso influya en la visualización de tu tablero.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Temporalizar tus tareas y visualizarlas en un calendario.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Etiquetar las tareas por categorías.</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Trabajar en equipo en tiempo real.</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1"/>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3500"/>
              <a:buFont typeface="Arial"/>
              <a:buNone/>
            </a:pPr>
            <a:r>
              <a:rPr b="1" i="0" lang="es" sz="3500" u="none" cap="none" strike="noStrike">
                <a:solidFill>
                  <a:srgbClr val="EAFF6A"/>
                </a:solidFill>
                <a:latin typeface="DM Sans"/>
                <a:ea typeface="DM Sans"/>
                <a:cs typeface="DM Sans"/>
                <a:sym typeface="DM Sans"/>
              </a:rPr>
              <a:t>Ejemplo en vivo</a:t>
            </a:r>
            <a:endParaRPr b="1" i="0" sz="3500" u="none" cap="none" strike="noStrike">
              <a:solidFill>
                <a:srgbClr val="EAFF6A"/>
              </a:solidFill>
              <a:latin typeface="DM Sans"/>
              <a:ea typeface="DM Sans"/>
              <a:cs typeface="DM Sans"/>
              <a:sym typeface="DM Sans"/>
            </a:endParaRPr>
          </a:p>
        </p:txBody>
      </p:sp>
      <p:sp>
        <p:nvSpPr>
          <p:cNvPr id="522" name="Google Shape;522;p71"/>
          <p:cNvSpPr txBox="1"/>
          <p:nvPr/>
        </p:nvSpPr>
        <p:spPr>
          <a:xfrm>
            <a:off x="473350" y="1483725"/>
            <a:ext cx="8039700" cy="3363300"/>
          </a:xfrm>
          <a:prstGeom prst="rect">
            <a:avLst/>
          </a:prstGeom>
          <a:noFill/>
          <a:ln>
            <a:noFill/>
          </a:ln>
        </p:spPr>
        <p:txBody>
          <a:bodyPr anchorCtr="0" anchor="t" bIns="91425" lIns="91425" spcFirstLastPara="1" rIns="91425" wrap="square" tIns="91425">
            <a:spAutoFit/>
          </a:bodyPr>
          <a:lstStyle/>
          <a:p>
            <a:pPr indent="-333375" lvl="0" marL="457200" marR="0" rtl="0" algn="l">
              <a:lnSpc>
                <a:spcPct val="100000"/>
              </a:lnSpc>
              <a:spcBef>
                <a:spcPts val="1000"/>
              </a:spcBef>
              <a:spcAft>
                <a:spcPts val="0"/>
              </a:spcAft>
              <a:buClr>
                <a:srgbClr val="83AEFB"/>
              </a:buClr>
              <a:buSzPts val="1650"/>
              <a:buFont typeface="DM Sans"/>
              <a:buChar char="✓"/>
            </a:pPr>
            <a:r>
              <a:rPr b="0" i="0" lang="es" sz="1650" u="none" cap="none" strike="noStrike">
                <a:solidFill>
                  <a:srgbClr val="B7B7B7"/>
                </a:solidFill>
                <a:latin typeface="DM Sans"/>
                <a:ea typeface="DM Sans"/>
                <a:cs typeface="DM Sans"/>
                <a:sym typeface="DM Sans"/>
              </a:rPr>
              <a:t>Crearemos</a:t>
            </a:r>
            <a:r>
              <a:rPr lang="es" sz="1650">
                <a:solidFill>
                  <a:srgbClr val="B7B7B7"/>
                </a:solidFill>
                <a:latin typeface="DM Sans"/>
                <a:ea typeface="DM Sans"/>
                <a:cs typeface="DM Sans"/>
                <a:sym typeface="DM Sans"/>
              </a:rPr>
              <a:t> </a:t>
            </a:r>
            <a:r>
              <a:rPr b="0" i="0" lang="es" sz="1650" u="none" cap="none" strike="noStrike">
                <a:solidFill>
                  <a:srgbClr val="B7B7B7"/>
                </a:solidFill>
                <a:latin typeface="DM Sans"/>
                <a:ea typeface="DM Sans"/>
                <a:cs typeface="DM Sans"/>
                <a:sym typeface="DM Sans"/>
              </a:rPr>
              <a:t>un tablero en Trello y le asigna</a:t>
            </a:r>
            <a:r>
              <a:rPr lang="es" sz="1650">
                <a:solidFill>
                  <a:srgbClr val="B7B7B7"/>
                </a:solidFill>
                <a:latin typeface="DM Sans"/>
                <a:ea typeface="DM Sans"/>
                <a:cs typeface="DM Sans"/>
                <a:sym typeface="DM Sans"/>
              </a:rPr>
              <a:t>remos </a:t>
            </a:r>
            <a:r>
              <a:rPr b="0" i="0" lang="es" sz="1650" u="none" cap="none" strike="noStrike">
                <a:solidFill>
                  <a:srgbClr val="B7B7B7"/>
                </a:solidFill>
                <a:latin typeface="DM Sans"/>
                <a:ea typeface="DM Sans"/>
                <a:cs typeface="DM Sans"/>
                <a:sym typeface="DM Sans"/>
              </a:rPr>
              <a:t>un nombre.</a:t>
            </a:r>
            <a:endParaRPr b="0" i="0" sz="1650" u="none" cap="none" strike="noStrike">
              <a:solidFill>
                <a:srgbClr val="B7B7B7"/>
              </a:solidFill>
              <a:latin typeface="DM Sans"/>
              <a:ea typeface="DM Sans"/>
              <a:cs typeface="DM Sans"/>
              <a:sym typeface="DM Sans"/>
            </a:endParaRPr>
          </a:p>
          <a:p>
            <a:pPr indent="-333375" lvl="0" marL="457200" marR="0" rtl="0" algn="l">
              <a:lnSpc>
                <a:spcPct val="100000"/>
              </a:lnSpc>
              <a:spcBef>
                <a:spcPts val="1000"/>
              </a:spcBef>
              <a:spcAft>
                <a:spcPts val="0"/>
              </a:spcAft>
              <a:buClr>
                <a:srgbClr val="83AEFB"/>
              </a:buClr>
              <a:buSzPts val="1650"/>
              <a:buFont typeface="DM Sans"/>
              <a:buChar char="✓"/>
            </a:pPr>
            <a:r>
              <a:rPr b="0" i="0" lang="es" sz="1650" u="none" cap="none" strike="noStrike">
                <a:solidFill>
                  <a:srgbClr val="B7B7B7"/>
                </a:solidFill>
                <a:latin typeface="DM Sans"/>
                <a:ea typeface="DM Sans"/>
                <a:cs typeface="DM Sans"/>
                <a:sym typeface="DM Sans"/>
              </a:rPr>
              <a:t>Crearemos listas que van a representar los estados de nuestras tareas: tareas pendientes, tareas en desarrollo, tareas finalizadas, tareas en testing, tareas a implementar (testing finalizado), etc.</a:t>
            </a:r>
            <a:endParaRPr b="0" i="0" sz="1650" u="none" cap="none" strike="noStrike">
              <a:solidFill>
                <a:srgbClr val="B7B7B7"/>
              </a:solidFill>
              <a:latin typeface="DM Sans"/>
              <a:ea typeface="DM Sans"/>
              <a:cs typeface="DM Sans"/>
              <a:sym typeface="DM Sans"/>
            </a:endParaRPr>
          </a:p>
          <a:p>
            <a:pPr indent="-333375" lvl="0" marL="457200" marR="0" rtl="0" algn="l">
              <a:lnSpc>
                <a:spcPct val="100000"/>
              </a:lnSpc>
              <a:spcBef>
                <a:spcPts val="1000"/>
              </a:spcBef>
              <a:spcAft>
                <a:spcPts val="0"/>
              </a:spcAft>
              <a:buClr>
                <a:srgbClr val="83AEFB"/>
              </a:buClr>
              <a:buSzPts val="1650"/>
              <a:buFont typeface="DM Sans"/>
              <a:buChar char="✓"/>
            </a:pPr>
            <a:r>
              <a:rPr b="0" i="0" lang="es" sz="1650" u="none" cap="none" strike="noStrike">
                <a:solidFill>
                  <a:srgbClr val="B7B7B7"/>
                </a:solidFill>
                <a:latin typeface="DM Sans"/>
                <a:ea typeface="DM Sans"/>
                <a:cs typeface="DM Sans"/>
                <a:sym typeface="DM Sans"/>
              </a:rPr>
              <a:t>Crearemos una tarea (tarjeta) especificando título y descripción. </a:t>
            </a:r>
            <a:r>
              <a:rPr lang="es" sz="1650">
                <a:solidFill>
                  <a:srgbClr val="B7B7B7"/>
                </a:solidFill>
                <a:latin typeface="DM Sans"/>
                <a:ea typeface="DM Sans"/>
                <a:cs typeface="DM Sans"/>
                <a:sym typeface="DM Sans"/>
              </a:rPr>
              <a:t>Le asignaremos</a:t>
            </a:r>
            <a:r>
              <a:rPr b="0" i="0" lang="es" sz="1650" u="none" cap="none" strike="noStrike">
                <a:solidFill>
                  <a:srgbClr val="B7B7B7"/>
                </a:solidFill>
                <a:latin typeface="DM Sans"/>
                <a:ea typeface="DM Sans"/>
                <a:cs typeface="DM Sans"/>
                <a:sym typeface="DM Sans"/>
              </a:rPr>
              <a:t> una etiqueta que represente la tarea (requerimiento, frontend, backend etc). Está tarea representara una funcionalidad del sistema a desarrollar.</a:t>
            </a:r>
            <a:endParaRPr b="0" i="0" sz="1650" u="none" cap="none" strike="noStrike">
              <a:solidFill>
                <a:srgbClr val="B7B7B7"/>
              </a:solidFill>
              <a:latin typeface="DM Sans"/>
              <a:ea typeface="DM Sans"/>
              <a:cs typeface="DM Sans"/>
              <a:sym typeface="DM Sans"/>
            </a:endParaRPr>
          </a:p>
          <a:p>
            <a:pPr indent="-333375" lvl="0" marL="457200" marR="0" rtl="0" algn="l">
              <a:lnSpc>
                <a:spcPct val="100000"/>
              </a:lnSpc>
              <a:spcBef>
                <a:spcPts val="1000"/>
              </a:spcBef>
              <a:spcAft>
                <a:spcPts val="0"/>
              </a:spcAft>
              <a:buClr>
                <a:srgbClr val="83AEFB"/>
              </a:buClr>
              <a:buSzPts val="1650"/>
              <a:buFont typeface="DM Sans"/>
              <a:buChar char="✓"/>
            </a:pPr>
            <a:r>
              <a:rPr b="0" i="0" lang="es" sz="1650" u="none" cap="none" strike="noStrike">
                <a:solidFill>
                  <a:srgbClr val="B7B7B7"/>
                </a:solidFill>
                <a:latin typeface="DM Sans"/>
                <a:ea typeface="DM Sans"/>
                <a:cs typeface="DM Sans"/>
                <a:sym typeface="DM Sans"/>
              </a:rPr>
              <a:t>Crearemos una tarea (tarjeta) especificando título y descripción. Le </a:t>
            </a:r>
            <a:r>
              <a:rPr lang="es" sz="1650">
                <a:solidFill>
                  <a:srgbClr val="B7B7B7"/>
                </a:solidFill>
                <a:latin typeface="DM Sans"/>
                <a:ea typeface="DM Sans"/>
                <a:cs typeface="DM Sans"/>
                <a:sym typeface="DM Sans"/>
              </a:rPr>
              <a:t>a</a:t>
            </a:r>
            <a:r>
              <a:rPr b="0" i="0" lang="es" sz="1650" u="none" cap="none" strike="noStrike">
                <a:solidFill>
                  <a:srgbClr val="B7B7B7"/>
                </a:solidFill>
                <a:latin typeface="DM Sans"/>
                <a:ea typeface="DM Sans"/>
                <a:cs typeface="DM Sans"/>
                <a:sym typeface="DM Sans"/>
              </a:rPr>
              <a:t>signar</a:t>
            </a:r>
            <a:r>
              <a:rPr lang="es" sz="1650">
                <a:solidFill>
                  <a:srgbClr val="B7B7B7"/>
                </a:solidFill>
                <a:latin typeface="DM Sans"/>
                <a:ea typeface="DM Sans"/>
                <a:cs typeface="DM Sans"/>
                <a:sym typeface="DM Sans"/>
              </a:rPr>
              <a:t>emos</a:t>
            </a:r>
            <a:r>
              <a:rPr b="0" i="0" lang="es" sz="1650" u="none" cap="none" strike="noStrike">
                <a:solidFill>
                  <a:srgbClr val="B7B7B7"/>
                </a:solidFill>
                <a:latin typeface="DM Sans"/>
                <a:ea typeface="DM Sans"/>
                <a:cs typeface="DM Sans"/>
                <a:sym typeface="DM Sans"/>
              </a:rPr>
              <a:t> una etiqueta que represente la tarea(bug). Está tarea representara el defecto encontrado.</a:t>
            </a:r>
            <a:endParaRPr b="0" i="0" sz="1650" u="none" cap="none" strike="noStrike">
              <a:solidFill>
                <a:srgbClr val="B7B7B7"/>
              </a:solidFill>
              <a:latin typeface="DM Sans"/>
              <a:ea typeface="DM Sans"/>
              <a:cs typeface="DM Sans"/>
              <a:sym typeface="DM Sans"/>
            </a:endParaRPr>
          </a:p>
        </p:txBody>
      </p:sp>
      <p:grpSp>
        <p:nvGrpSpPr>
          <p:cNvPr id="523" name="Google Shape;523;p71"/>
          <p:cNvGrpSpPr/>
          <p:nvPr/>
        </p:nvGrpSpPr>
        <p:grpSpPr>
          <a:xfrm>
            <a:off x="473351" y="619523"/>
            <a:ext cx="738900" cy="738900"/>
            <a:chOff x="473351" y="619523"/>
            <a:chExt cx="738900" cy="738900"/>
          </a:xfrm>
        </p:grpSpPr>
        <p:sp>
          <p:nvSpPr>
            <p:cNvPr id="524" name="Google Shape;524;p7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5" name="Google Shape;525;p71" title="ícono de ejemplo en vivo"/>
            <p:cNvPicPr preferRelativeResize="0"/>
            <p:nvPr/>
          </p:nvPicPr>
          <p:blipFill rotWithShape="1">
            <a:blip r:embed="rId3">
              <a:alphaModFix/>
            </a:blip>
            <a:srcRect b="0" l="0" r="0" t="0"/>
            <a:stretch/>
          </p:blipFill>
          <p:spPr>
            <a:xfrm>
              <a:off x="616475" y="762650"/>
              <a:ext cx="452650" cy="452650"/>
            </a:xfrm>
            <a:prstGeom prst="rect">
              <a:avLst/>
            </a:prstGeom>
            <a:noFill/>
            <a:ln>
              <a:noFill/>
            </a:ln>
          </p:spPr>
        </p:pic>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grpSp>
        <p:nvGrpSpPr>
          <p:cNvPr id="530" name="Google Shape;530;p72"/>
          <p:cNvGrpSpPr/>
          <p:nvPr/>
        </p:nvGrpSpPr>
        <p:grpSpPr>
          <a:xfrm>
            <a:off x="4202556" y="994173"/>
            <a:ext cx="738900" cy="738900"/>
            <a:chOff x="974706" y="2467173"/>
            <a:chExt cx="738900" cy="738900"/>
          </a:xfrm>
        </p:grpSpPr>
        <p:sp>
          <p:nvSpPr>
            <p:cNvPr id="531" name="Google Shape;531;p7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2" name="Google Shape;532;p72" title="ícono de actividad en clase"/>
            <p:cNvPicPr preferRelativeResize="0"/>
            <p:nvPr/>
          </p:nvPicPr>
          <p:blipFill rotWithShape="1">
            <a:blip r:embed="rId3">
              <a:alphaModFix/>
            </a:blip>
            <a:srcRect b="0" l="0" r="0" t="0"/>
            <a:stretch/>
          </p:blipFill>
          <p:spPr>
            <a:xfrm>
              <a:off x="1109750" y="2610275"/>
              <a:ext cx="452650" cy="452650"/>
            </a:xfrm>
            <a:prstGeom prst="rect">
              <a:avLst/>
            </a:prstGeom>
            <a:noFill/>
            <a:ln>
              <a:noFill/>
            </a:ln>
          </p:spPr>
        </p:pic>
      </p:grpSp>
      <p:sp>
        <p:nvSpPr>
          <p:cNvPr id="533" name="Google Shape;533;p72"/>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a:t>
            </a:r>
            <a:r>
              <a:rPr b="1" lang="es" sz="4000">
                <a:solidFill>
                  <a:schemeClr val="dk1"/>
                </a:solidFill>
                <a:latin typeface="DM Sans"/>
                <a:ea typeface="DM Sans"/>
                <a:cs typeface="DM Sans"/>
                <a:sym typeface="DM Sans"/>
              </a:rPr>
              <a:t> tu</a:t>
            </a:r>
            <a:r>
              <a:rPr b="1" i="0" lang="es" sz="4000" u="none" cap="none" strike="noStrike">
                <a:solidFill>
                  <a:schemeClr val="dk1"/>
                </a:solidFill>
                <a:latin typeface="DM Sans"/>
                <a:ea typeface="DM Sans"/>
                <a:cs typeface="DM Sans"/>
                <a:sym typeface="DM Sans"/>
              </a:rPr>
              <a:t> Trello</a:t>
            </a:r>
            <a:endParaRPr b="1" i="0" sz="4000" u="none" cap="none" strike="noStrike">
              <a:solidFill>
                <a:schemeClr val="dk1"/>
              </a:solidFill>
              <a:highlight>
                <a:srgbClr val="EAFF6A"/>
              </a:highlight>
              <a:latin typeface="DM Sans"/>
              <a:ea typeface="DM Sans"/>
              <a:cs typeface="DM Sans"/>
              <a:sym typeface="DM Sans"/>
            </a:endParaRPr>
          </a:p>
        </p:txBody>
      </p:sp>
      <p:sp>
        <p:nvSpPr>
          <p:cNvPr id="534" name="Google Shape;534;p72"/>
          <p:cNvSpPr txBox="1"/>
          <p:nvPr/>
        </p:nvSpPr>
        <p:spPr>
          <a:xfrm>
            <a:off x="987300" y="2947513"/>
            <a:ext cx="7169400" cy="492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b="0" i="0" lang="es" sz="2000" u="none" cap="none" strike="noStrike">
                <a:solidFill>
                  <a:srgbClr val="83AEFB"/>
                </a:solidFill>
                <a:latin typeface="DM Sans"/>
                <a:ea typeface="DM Sans"/>
                <a:cs typeface="DM Sans"/>
                <a:sym typeface="DM Sans"/>
              </a:rPr>
              <a:t>Duración: </a:t>
            </a:r>
            <a:r>
              <a:rPr b="1" i="0" lang="es" sz="2000" u="none" cap="none" strike="noStrike">
                <a:solidFill>
                  <a:srgbClr val="83AEFB"/>
                </a:solidFill>
                <a:latin typeface="DM Sans"/>
                <a:ea typeface="DM Sans"/>
                <a:cs typeface="DM Sans"/>
                <a:sym typeface="DM Sans"/>
              </a:rPr>
              <a:t> 10-15 minutos</a:t>
            </a:r>
            <a:endParaRPr b="1" i="0" sz="2000" u="none" cap="none" strike="noStrike">
              <a:solidFill>
                <a:srgbClr val="83AEFB"/>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73"/>
          <p:cNvPicPr preferRelativeResize="0"/>
          <p:nvPr/>
        </p:nvPicPr>
        <p:blipFill rotWithShape="1">
          <a:blip r:embed="rId3">
            <a:alphaModFix/>
          </a:blip>
          <a:srcRect b="-1214" l="37768" r="34968" t="8535"/>
          <a:stretch/>
        </p:blipFill>
        <p:spPr>
          <a:xfrm>
            <a:off x="6480400" y="653100"/>
            <a:ext cx="2337024" cy="3745375"/>
          </a:xfrm>
          <a:prstGeom prst="rect">
            <a:avLst/>
          </a:prstGeom>
          <a:noFill/>
          <a:ln>
            <a:noFill/>
          </a:ln>
        </p:spPr>
      </p:pic>
      <p:grpSp>
        <p:nvGrpSpPr>
          <p:cNvPr id="540" name="Google Shape;540;p73"/>
          <p:cNvGrpSpPr/>
          <p:nvPr/>
        </p:nvGrpSpPr>
        <p:grpSpPr>
          <a:xfrm>
            <a:off x="457347" y="468297"/>
            <a:ext cx="431074" cy="431074"/>
            <a:chOff x="974706" y="2467173"/>
            <a:chExt cx="738900" cy="738900"/>
          </a:xfrm>
        </p:grpSpPr>
        <p:sp>
          <p:nvSpPr>
            <p:cNvPr id="541" name="Google Shape;541;p7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42" name="Google Shape;542;p73" title="ícono de actividad en clase"/>
            <p:cNvPicPr preferRelativeResize="0"/>
            <p:nvPr/>
          </p:nvPicPr>
          <p:blipFill rotWithShape="1">
            <a:blip r:embed="rId4">
              <a:alphaModFix/>
            </a:blip>
            <a:srcRect b="0" l="0" r="0" t="0"/>
            <a:stretch/>
          </p:blipFill>
          <p:spPr>
            <a:xfrm>
              <a:off x="1109750" y="2610275"/>
              <a:ext cx="452650" cy="452650"/>
            </a:xfrm>
            <a:prstGeom prst="rect">
              <a:avLst/>
            </a:prstGeom>
            <a:noFill/>
            <a:ln>
              <a:noFill/>
            </a:ln>
          </p:spPr>
        </p:pic>
      </p:grpSp>
      <p:sp>
        <p:nvSpPr>
          <p:cNvPr id="543" name="Google Shape;543;p73"/>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Crea </a:t>
            </a:r>
            <a:r>
              <a:rPr b="1" lang="es" sz="4000">
                <a:solidFill>
                  <a:schemeClr val="dk1"/>
                </a:solidFill>
                <a:latin typeface="DM Sans"/>
                <a:ea typeface="DM Sans"/>
                <a:cs typeface="DM Sans"/>
                <a:sym typeface="DM Sans"/>
              </a:rPr>
              <a:t>tu</a:t>
            </a:r>
            <a:r>
              <a:rPr b="1" i="0" lang="es" sz="4000" u="none" cap="none" strike="noStrike">
                <a:solidFill>
                  <a:schemeClr val="dk1"/>
                </a:solidFill>
                <a:latin typeface="DM Sans"/>
                <a:ea typeface="DM Sans"/>
                <a:cs typeface="DM Sans"/>
                <a:sym typeface="DM Sans"/>
              </a:rPr>
              <a:t> trello</a:t>
            </a:r>
            <a:endParaRPr b="1" i="0" sz="4000" u="none" cap="none" strike="noStrike">
              <a:solidFill>
                <a:schemeClr val="dk1"/>
              </a:solidFill>
              <a:latin typeface="DM Sans"/>
              <a:ea typeface="DM Sans"/>
              <a:cs typeface="DM Sans"/>
              <a:sym typeface="DM Sans"/>
            </a:endParaRPr>
          </a:p>
        </p:txBody>
      </p:sp>
      <p:pic>
        <p:nvPicPr>
          <p:cNvPr id="544" name="Google Shape;544;p73"/>
          <p:cNvPicPr preferRelativeResize="0"/>
          <p:nvPr/>
        </p:nvPicPr>
        <p:blipFill rotWithShape="1">
          <a:blip r:embed="rId5">
            <a:alphaModFix/>
          </a:blip>
          <a:srcRect b="0" l="0" r="0" t="0"/>
          <a:stretch/>
        </p:blipFill>
        <p:spPr>
          <a:xfrm>
            <a:off x="7811413" y="4692275"/>
            <a:ext cx="1150750" cy="267575"/>
          </a:xfrm>
          <a:prstGeom prst="rect">
            <a:avLst/>
          </a:prstGeom>
          <a:noFill/>
          <a:ln>
            <a:noFill/>
          </a:ln>
        </p:spPr>
      </p:pic>
      <p:sp>
        <p:nvSpPr>
          <p:cNvPr id="545" name="Google Shape;545;p73"/>
          <p:cNvSpPr txBox="1"/>
          <p:nvPr/>
        </p:nvSpPr>
        <p:spPr>
          <a:xfrm>
            <a:off x="501450" y="1758763"/>
            <a:ext cx="4987200" cy="2639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 un tablero en Trello.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 las listas que representarán los estados de </a:t>
            </a:r>
            <a:r>
              <a:rPr lang="es" sz="1350">
                <a:latin typeface="DM Sans"/>
                <a:ea typeface="DM Sans"/>
                <a:cs typeface="DM Sans"/>
                <a:sym typeface="DM Sans"/>
              </a:rPr>
              <a:t>tus </a:t>
            </a:r>
            <a:r>
              <a:rPr b="0" i="0" lang="es" sz="1350" u="none" cap="none" strike="noStrike">
                <a:solidFill>
                  <a:srgbClr val="000000"/>
                </a:solidFill>
                <a:latin typeface="DM Sans"/>
                <a:ea typeface="DM Sans"/>
                <a:cs typeface="DM Sans"/>
                <a:sym typeface="DM Sans"/>
              </a:rPr>
              <a:t>tareas. </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 una tarjeta que represente una nueva funcionalidad a desarrollar en el sistema (por ejemplo, en un carrito de compras, sería agregar items al carrito)</a:t>
            </a:r>
            <a:endParaRPr b="0"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b="0" i="0" lang="es" sz="1350" u="none" cap="none" strike="noStrike">
                <a:solidFill>
                  <a:srgbClr val="000000"/>
                </a:solidFill>
                <a:latin typeface="DM Sans"/>
                <a:ea typeface="DM Sans"/>
                <a:cs typeface="DM Sans"/>
                <a:sym typeface="DM Sans"/>
              </a:rPr>
              <a:t>Crea una tarjeta que represente un bug encontrado en el sistema. </a:t>
            </a:r>
            <a:r>
              <a:rPr lang="es" sz="1350">
                <a:latin typeface="DM Sans"/>
                <a:ea typeface="DM Sans"/>
                <a:cs typeface="DM Sans"/>
                <a:sym typeface="DM Sans"/>
              </a:rPr>
              <a:t>Incluye</a:t>
            </a:r>
            <a:r>
              <a:rPr b="0" i="0" lang="es" sz="1350" u="none" cap="none" strike="noStrike">
                <a:solidFill>
                  <a:srgbClr val="000000"/>
                </a:solidFill>
                <a:latin typeface="DM Sans"/>
                <a:ea typeface="DM Sans"/>
                <a:cs typeface="DM Sans"/>
                <a:sym typeface="DM Sans"/>
              </a:rPr>
              <a:t>: nombre, descripción, una etiqueta de tipo bug y capturas de pantalla.</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100"/>
              <a:buFont typeface="Arial"/>
              <a:buNone/>
            </a:pPr>
            <a:r>
              <a:rPr b="0" i="0" lang="es" sz="1100" u="none" cap="none" strike="noStrike">
                <a:solidFill>
                  <a:srgbClr val="000000"/>
                </a:solidFill>
                <a:latin typeface="DM Sans"/>
                <a:ea typeface="DM Sans"/>
                <a:cs typeface="DM Sans"/>
                <a:sym typeface="DM Sans"/>
              </a:rPr>
              <a:t>Nota: el sitio web a utilizar sera </a:t>
            </a:r>
            <a:r>
              <a:rPr b="0" i="0" lang="es" sz="1100" u="sng" cap="none" strike="noStrike">
                <a:solidFill>
                  <a:schemeClr val="hlink"/>
                </a:solidFill>
                <a:latin typeface="DM Sans"/>
                <a:ea typeface="DM Sans"/>
                <a:cs typeface="DM Sans"/>
                <a:sym typeface="DM Sans"/>
                <a:hlinkClick r:id="rId6"/>
              </a:rPr>
              <a:t>http://opencart.abstracta.us/</a:t>
            </a:r>
            <a:endParaRPr b="0" i="0" sz="1100" u="none" cap="none" strike="noStrike">
              <a:solidFill>
                <a:srgbClr val="000000"/>
              </a:solidFill>
              <a:latin typeface="DM Sans"/>
              <a:ea typeface="DM Sans"/>
              <a:cs typeface="DM Sans"/>
              <a:sym typeface="DM Sans"/>
            </a:endParaRPr>
          </a:p>
        </p:txBody>
      </p:sp>
      <p:sp>
        <p:nvSpPr>
          <p:cNvPr id="546" name="Google Shape;546;p7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ACTIVIDAD EN CLASE</a:t>
            </a:r>
            <a:endParaRPr b="0" i="0" sz="1400" u="none" cap="none" strike="noStrike">
              <a:solidFill>
                <a:srgbClr val="000000"/>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0"/>
          <p:cNvSpPr txBox="1"/>
          <p:nvPr/>
        </p:nvSpPr>
        <p:spPr>
          <a:xfrm>
            <a:off x="12122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Repaso clase 3</a:t>
            </a:r>
            <a:endParaRPr b="1" sz="3500">
              <a:solidFill>
                <a:srgbClr val="EAFF6A"/>
              </a:solidFill>
              <a:latin typeface="DM Sans"/>
              <a:ea typeface="DM Sans"/>
              <a:cs typeface="DM Sans"/>
              <a:sym typeface="DM Sans"/>
            </a:endParaRPr>
          </a:p>
        </p:txBody>
      </p:sp>
      <p:grpSp>
        <p:nvGrpSpPr>
          <p:cNvPr id="124" name="Google Shape;124;p20"/>
          <p:cNvGrpSpPr/>
          <p:nvPr/>
        </p:nvGrpSpPr>
        <p:grpSpPr>
          <a:xfrm>
            <a:off x="473351" y="619523"/>
            <a:ext cx="738900" cy="738900"/>
            <a:chOff x="473351" y="619523"/>
            <a:chExt cx="738900" cy="738900"/>
          </a:xfrm>
        </p:grpSpPr>
        <p:sp>
          <p:nvSpPr>
            <p:cNvPr id="125" name="Google Shape;125;p2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6" name="Google Shape;126;p20" title="ícono de repas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127" name="Google Shape;127;p20"/>
          <p:cNvSpPr txBox="1"/>
          <p:nvPr/>
        </p:nvSpPr>
        <p:spPr>
          <a:xfrm>
            <a:off x="473350" y="1682450"/>
            <a:ext cx="3834600" cy="19809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83AEFB"/>
              </a:buClr>
              <a:buSzPts val="1350"/>
              <a:buFont typeface="DM Sans"/>
              <a:buChar char="✓"/>
            </a:pPr>
            <a:r>
              <a:rPr lang="es" sz="1350">
                <a:solidFill>
                  <a:schemeClr val="lt1"/>
                </a:solidFill>
                <a:latin typeface="DM Sans"/>
                <a:ea typeface="DM Sans"/>
                <a:cs typeface="DM Sans"/>
                <a:sym typeface="DM Sans"/>
              </a:rPr>
              <a:t>Responderemos las preguntas sobre los contenidos abordados durante la clase 3 para poner en práctica los conceptos trabajados.</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0" lvl="0" marL="457200" rtl="0" algn="l">
              <a:lnSpc>
                <a:spcPct val="10000"/>
              </a:lnSpc>
              <a:spcBef>
                <a:spcPts val="800"/>
              </a:spcBef>
              <a:spcAft>
                <a:spcPts val="0"/>
              </a:spcAft>
              <a:buNone/>
            </a:pPr>
            <a:r>
              <a:t/>
            </a:r>
            <a:endParaRPr sz="1350">
              <a:solidFill>
                <a:schemeClr val="lt1"/>
              </a:solidFill>
              <a:latin typeface="DM Sans"/>
              <a:ea typeface="DM Sans"/>
              <a:cs typeface="DM Sans"/>
              <a:sym typeface="DM Sans"/>
            </a:endParaRPr>
          </a:p>
          <a:p>
            <a:pPr indent="0" lvl="0" marL="0" rtl="0" algn="l">
              <a:spcBef>
                <a:spcPts val="800"/>
              </a:spcBef>
              <a:spcAft>
                <a:spcPts val="0"/>
              </a:spcAft>
              <a:buClr>
                <a:schemeClr val="dk1"/>
              </a:buClr>
              <a:buSzPts val="1100"/>
              <a:buFont typeface="Arial"/>
              <a:buNone/>
            </a:pPr>
            <a:r>
              <a:rPr lang="es" sz="2000">
                <a:solidFill>
                  <a:schemeClr val="accent5"/>
                </a:solidFill>
                <a:latin typeface="DM Sans"/>
                <a:ea typeface="DM Sans"/>
                <a:cs typeface="DM Sans"/>
                <a:sym typeface="DM Sans"/>
              </a:rPr>
              <a:t>Contesta las preguntas en el chat </a:t>
            </a:r>
            <a:endParaRPr sz="1350">
              <a:solidFill>
                <a:schemeClr val="lt1"/>
              </a:solidFill>
              <a:latin typeface="DM Sans"/>
              <a:ea typeface="DM Sans"/>
              <a:cs typeface="DM Sans"/>
              <a:sym typeface="DM Sans"/>
            </a:endParaRPr>
          </a:p>
        </p:txBody>
      </p:sp>
      <p:sp>
        <p:nvSpPr>
          <p:cNvPr id="128" name="Google Shape;128;p20"/>
          <p:cNvSpPr txBox="1"/>
          <p:nvPr/>
        </p:nvSpPr>
        <p:spPr>
          <a:xfrm>
            <a:off x="4527575" y="1682450"/>
            <a:ext cx="3834600" cy="600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83AEFB"/>
              </a:buClr>
              <a:buSzPts val="1350"/>
              <a:buFont typeface="DM Sans"/>
              <a:buChar char="✓"/>
            </a:pPr>
            <a:r>
              <a:rPr lang="es" sz="1350">
                <a:solidFill>
                  <a:schemeClr val="lt1"/>
                </a:solidFill>
                <a:latin typeface="DM Sans"/>
                <a:ea typeface="DM Sans"/>
                <a:cs typeface="DM Sans"/>
                <a:sym typeface="DM Sans"/>
              </a:rPr>
              <a:t>U</a:t>
            </a:r>
            <a:r>
              <a:rPr lang="es" sz="1350">
                <a:solidFill>
                  <a:schemeClr val="lt1"/>
                </a:solidFill>
                <a:latin typeface="DM Sans"/>
                <a:ea typeface="DM Sans"/>
                <a:cs typeface="DM Sans"/>
                <a:sym typeface="DM Sans"/>
              </a:rPr>
              <a:t>saremos los breakouts rooms. El tutor/a tendrá el rol de facilitador/a.</a:t>
            </a:r>
            <a:endParaRPr sz="1350">
              <a:solidFill>
                <a:schemeClr val="lt1"/>
              </a:solidFill>
              <a:latin typeface="DM Sans"/>
              <a:ea typeface="DM Sans"/>
              <a:cs typeface="DM Sans"/>
              <a:sym typeface="DM Sans"/>
            </a:endParaRPr>
          </a:p>
        </p:txBody>
      </p:sp>
      <p:sp>
        <p:nvSpPr>
          <p:cNvPr id="129" name="Google Shape;129;p20"/>
          <p:cNvSpPr/>
          <p:nvPr/>
        </p:nvSpPr>
        <p:spPr>
          <a:xfrm>
            <a:off x="5288625" y="2501675"/>
            <a:ext cx="23862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0"/>
          <p:cNvSpPr txBox="1"/>
          <p:nvPr/>
        </p:nvSpPr>
        <p:spPr>
          <a:xfrm>
            <a:off x="5519850" y="2551775"/>
            <a:ext cx="1894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u="sng">
                <a:solidFill>
                  <a:schemeClr val="hlink"/>
                </a:solidFill>
                <a:latin typeface="DM Sans"/>
                <a:ea typeface="DM Sans"/>
                <a:cs typeface="DM Sans"/>
                <a:sym typeface="DM Sans"/>
                <a:hlinkClick r:id="rId4"/>
              </a:rPr>
              <a:t>Actividad de repaso</a:t>
            </a:r>
            <a:endParaRPr sz="1350">
              <a:solidFill>
                <a:srgbClr val="FFFFFF"/>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pic>
        <p:nvPicPr>
          <p:cNvPr id="551" name="Google Shape;551;p7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552" name="Google Shape;552;p74"/>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rgbClr val="000000"/>
                </a:solidFill>
                <a:latin typeface="DM Sans"/>
                <a:ea typeface="DM Sans"/>
                <a:cs typeface="DM Sans"/>
                <a:sym typeface="DM Sans"/>
              </a:rPr>
              <a:t>CLASE N°4</a:t>
            </a:r>
            <a:endParaRPr b="0" i="0" sz="1400" u="none" cap="none" strike="noStrike">
              <a:solidFill>
                <a:srgbClr val="000000"/>
              </a:solidFill>
              <a:latin typeface="DM Sans"/>
              <a:ea typeface="DM Sans"/>
              <a:cs typeface="DM Sans"/>
              <a:sym typeface="DM Sans"/>
            </a:endParaRPr>
          </a:p>
        </p:txBody>
      </p:sp>
      <p:sp>
        <p:nvSpPr>
          <p:cNvPr id="553" name="Google Shape;553;p74"/>
          <p:cNvSpPr txBox="1"/>
          <p:nvPr/>
        </p:nvSpPr>
        <p:spPr>
          <a:xfrm>
            <a:off x="465275" y="849850"/>
            <a:ext cx="8141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rgbClr val="000000"/>
                </a:solidFill>
                <a:latin typeface="DM Sans"/>
                <a:ea typeface="DM Sans"/>
                <a:cs typeface="DM Sans"/>
                <a:sym typeface="DM Sans"/>
              </a:rPr>
              <a:t>Glosario</a:t>
            </a:r>
            <a:endParaRPr b="1" i="0" sz="4000" u="none" cap="none" strike="noStrike">
              <a:solidFill>
                <a:srgbClr val="000000"/>
              </a:solidFill>
              <a:latin typeface="DM Sans"/>
              <a:ea typeface="DM Sans"/>
              <a:cs typeface="DM Sans"/>
              <a:sym typeface="DM Sans"/>
            </a:endParaRPr>
          </a:p>
        </p:txBody>
      </p:sp>
      <p:sp>
        <p:nvSpPr>
          <p:cNvPr id="554" name="Google Shape;554;p74"/>
          <p:cNvSpPr txBox="1"/>
          <p:nvPr/>
        </p:nvSpPr>
        <p:spPr>
          <a:xfrm>
            <a:off x="465275" y="1588750"/>
            <a:ext cx="4021200" cy="30210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Prueba estática</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consiste en la revisión de productos de trabajo como documentos de requerimientos, casos de prueba, planes de prueba, código, guías de usuario etc.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Prueba dinámica</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es la acción de probar</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Ciclo de vida</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es una secuencia estructurada y bien definida de las </a:t>
            </a:r>
            <a:r>
              <a:rPr b="0" i="0" lang="es" sz="1350" u="none" cap="none" strike="noStrike">
                <a:solidFill>
                  <a:srgbClr val="000000"/>
                </a:solidFill>
                <a:uFill>
                  <a:noFill/>
                </a:uFill>
                <a:latin typeface="DM Sans"/>
                <a:ea typeface="DM Sans"/>
                <a:cs typeface="DM Sans"/>
                <a:sym typeface="DM Sans"/>
                <a:hlinkClick r:id="rId4">
                  <a:extLst>
                    <a:ext uri="{A12FA001-AC4F-418D-AE19-62706E023703}">
                      <ahyp:hlinkClr val="tx"/>
                    </a:ext>
                  </a:extLst>
                </a:hlinkClick>
              </a:rPr>
              <a:t>etapas en ingeniería de software</a:t>
            </a:r>
            <a:r>
              <a:rPr b="0" i="0" lang="es" sz="1350" u="none" cap="none" strike="noStrike">
                <a:solidFill>
                  <a:srgbClr val="000000"/>
                </a:solidFill>
                <a:latin typeface="DM Sans"/>
                <a:ea typeface="DM Sans"/>
                <a:cs typeface="DM Sans"/>
                <a:sym typeface="DM Sans"/>
              </a:rPr>
              <a:t> para desarrollar el software deseado.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p:txBody>
      </p:sp>
      <p:sp>
        <p:nvSpPr>
          <p:cNvPr id="555" name="Google Shape;555;p74"/>
          <p:cNvSpPr txBox="1"/>
          <p:nvPr/>
        </p:nvSpPr>
        <p:spPr>
          <a:xfrm>
            <a:off x="4771775" y="1149275"/>
            <a:ext cx="3834600" cy="517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Backend:</a:t>
            </a:r>
            <a:r>
              <a:rPr b="1" i="0" lang="es" sz="1350" u="none" cap="none" strike="noStrike">
                <a:solidFill>
                  <a:srgbClr val="000000"/>
                </a:solidFill>
                <a:latin typeface="DM Sans"/>
                <a:ea typeface="DM Sans"/>
                <a:cs typeface="DM Sans"/>
                <a:sym typeface="DM Sans"/>
              </a:rPr>
              <a:t> </a:t>
            </a:r>
            <a:r>
              <a:rPr b="0" i="0" lang="es" sz="1350" u="none" cap="none" strike="noStrike">
                <a:solidFill>
                  <a:srgbClr val="000000"/>
                </a:solidFill>
                <a:latin typeface="DM Sans"/>
                <a:ea typeface="DM Sans"/>
                <a:cs typeface="DM Sans"/>
                <a:sym typeface="DM Sans"/>
              </a:rPr>
              <a:t>El backend es la parte del desarrollo web que se encarga de que toda la lógica de una página web  funcione. Se trata del conjunto de acciones que pasan en una web pero que no vemos como, por ejemplo, la comunicación con el servidor</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Interfaz de usuario: </a:t>
            </a:r>
            <a:r>
              <a:rPr b="0" i="0" lang="es" sz="1350" u="none" cap="none" strike="noStrike">
                <a:solidFill>
                  <a:srgbClr val="000000"/>
                </a:solidFill>
                <a:latin typeface="DM Sans"/>
                <a:ea typeface="DM Sans"/>
                <a:cs typeface="DM Sans"/>
                <a:sym typeface="DM Sans"/>
              </a:rPr>
              <a:t>La interfaz de usuario (UI) es el conjunto de los controles y canales sensoriales mediante los cuales un usuario puede comunicarse con una máquina</a:t>
            </a:r>
            <a:endParaRPr b="1" i="0" sz="1350" u="none" cap="none" strike="noStrike">
              <a:solidFill>
                <a:srgbClr val="000000"/>
              </a:solidFill>
              <a:highlight>
                <a:srgbClr val="EAFF6A"/>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rPr b="1" i="0" lang="es" sz="1350" u="none" cap="none" strike="noStrike">
                <a:solidFill>
                  <a:srgbClr val="000000"/>
                </a:solidFill>
                <a:highlight>
                  <a:srgbClr val="EAFF6A"/>
                </a:highlight>
                <a:latin typeface="DM Sans"/>
                <a:ea typeface="DM Sans"/>
                <a:cs typeface="DM Sans"/>
                <a:sym typeface="DM Sans"/>
              </a:rPr>
              <a:t>Jira: </a:t>
            </a:r>
            <a:r>
              <a:rPr b="0" i="0" lang="es" sz="1350" u="none" cap="none" strike="noStrike">
                <a:solidFill>
                  <a:srgbClr val="000000"/>
                </a:solidFill>
                <a:highlight>
                  <a:schemeClr val="lt1"/>
                </a:highlight>
                <a:latin typeface="DM Sans"/>
                <a:ea typeface="DM Sans"/>
                <a:cs typeface="DM Sans"/>
                <a:sym typeface="DM Sans"/>
              </a:rPr>
              <a:t>es una herramienta de gestión de proyectos que sirve para gestionar tareas</a:t>
            </a:r>
            <a:endParaRPr b="0" i="0" sz="1350" u="none" cap="none" strike="noStrike">
              <a:solidFill>
                <a:srgbClr val="000000"/>
              </a:solidFill>
              <a:highlight>
                <a:schemeClr val="lt1"/>
              </a:highlight>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1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200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7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¿Preguntas?</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7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Helvetica Neue"/>
                <a:ea typeface="Helvetica Neue"/>
                <a:cs typeface="Helvetica Neue"/>
                <a:sym typeface="Helvetica Neue"/>
              </a:rPr>
              <a:t>Resumen</a:t>
            </a:r>
            <a:r>
              <a:rPr b="1" lang="es"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566" name="Google Shape;566;p76"/>
          <p:cNvSpPr txBox="1"/>
          <p:nvPr/>
        </p:nvSpPr>
        <p:spPr>
          <a:xfrm>
            <a:off x="2109143" y="2502363"/>
            <a:ext cx="49257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Funciones de un tester manual (pruebas dinámicas y estáticas)</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Modelos de ciclo de vida del desarrollo de software</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Modelos secuenciales</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Modelos iterativos</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Herramientas (Jira, trello)</a:t>
            </a:r>
            <a:endParaRPr sz="1350">
              <a:solidFill>
                <a:schemeClr val="lt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7"/>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highlight>
                  <a:srgbClr val="EAFF6A"/>
                </a:highlight>
                <a:latin typeface="DM Sans"/>
                <a:ea typeface="DM Sans"/>
                <a:cs typeface="DM Sans"/>
                <a:sym typeface="DM Sans"/>
              </a:rPr>
              <a:t>¿Quieres saber más?</a:t>
            </a:r>
            <a:endParaRPr b="1" i="0" sz="3500" u="none" cap="none" strike="noStrike">
              <a:solidFill>
                <a:schemeClr val="dk1"/>
              </a:solidFill>
              <a:highlight>
                <a:srgbClr val="EAFF6A"/>
              </a:highlight>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3500"/>
              <a:buFont typeface="Arial"/>
              <a:buNone/>
            </a:pPr>
            <a:r>
              <a:rPr b="1" i="0" lang="es" sz="3500" u="none" cap="none" strike="noStrike">
                <a:solidFill>
                  <a:schemeClr val="dk1"/>
                </a:solidFill>
                <a:latin typeface="DM Sans"/>
                <a:ea typeface="DM Sans"/>
                <a:cs typeface="DM Sans"/>
                <a:sym typeface="DM Sans"/>
              </a:rPr>
              <a:t>Te dejamos material ampliado de la clase</a:t>
            </a:r>
            <a:endParaRPr b="1" i="0" sz="3500" u="none" cap="none" strike="noStrike">
              <a:solidFill>
                <a:schemeClr val="dk1"/>
              </a:solidFill>
              <a:latin typeface="DM Sans"/>
              <a:ea typeface="DM Sans"/>
              <a:cs typeface="DM Sans"/>
              <a:sym typeface="DM Sans"/>
            </a:endParaRPr>
          </a:p>
        </p:txBody>
      </p:sp>
      <p:grpSp>
        <p:nvGrpSpPr>
          <p:cNvPr id="572" name="Google Shape;572;p77"/>
          <p:cNvGrpSpPr/>
          <p:nvPr/>
        </p:nvGrpSpPr>
        <p:grpSpPr>
          <a:xfrm>
            <a:off x="4202550" y="994173"/>
            <a:ext cx="738900" cy="738900"/>
            <a:chOff x="4202550" y="994173"/>
            <a:chExt cx="738900" cy="738900"/>
          </a:xfrm>
        </p:grpSpPr>
        <p:sp>
          <p:nvSpPr>
            <p:cNvPr id="573" name="Google Shape;573;p77"/>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74" name="Google Shape;574;p77"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Recursos multimedia</a:t>
            </a:r>
            <a:endParaRPr b="1" i="0" sz="4000" u="none" cap="none" strike="noStrike">
              <a:solidFill>
                <a:schemeClr val="dk1"/>
              </a:solidFill>
              <a:latin typeface="DM Sans"/>
              <a:ea typeface="DM Sans"/>
              <a:cs typeface="DM Sans"/>
              <a:sym typeface="DM Sans"/>
            </a:endParaRPr>
          </a:p>
        </p:txBody>
      </p:sp>
      <p:grpSp>
        <p:nvGrpSpPr>
          <p:cNvPr id="580" name="Google Shape;580;p78"/>
          <p:cNvGrpSpPr/>
          <p:nvPr/>
        </p:nvGrpSpPr>
        <p:grpSpPr>
          <a:xfrm>
            <a:off x="457358" y="468285"/>
            <a:ext cx="431074" cy="431074"/>
            <a:chOff x="4202550" y="994173"/>
            <a:chExt cx="738900" cy="738900"/>
          </a:xfrm>
        </p:grpSpPr>
        <p:sp>
          <p:nvSpPr>
            <p:cNvPr id="581" name="Google Shape;581;p7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582" name="Google Shape;582;p78" title="ícono de material ampliado"/>
            <p:cNvPicPr preferRelativeResize="0"/>
            <p:nvPr/>
          </p:nvPicPr>
          <p:blipFill rotWithShape="1">
            <a:blip r:embed="rId3">
              <a:alphaModFix/>
            </a:blip>
            <a:srcRect b="0" l="0" r="0" t="0"/>
            <a:stretch/>
          </p:blipFill>
          <p:spPr>
            <a:xfrm>
              <a:off x="4346688" y="1138325"/>
              <a:ext cx="450600" cy="450600"/>
            </a:xfrm>
            <a:prstGeom prst="rect">
              <a:avLst/>
            </a:prstGeom>
            <a:noFill/>
            <a:ln>
              <a:noFill/>
            </a:ln>
          </p:spPr>
        </p:pic>
      </p:grpSp>
      <p:sp>
        <p:nvSpPr>
          <p:cNvPr id="583" name="Google Shape;583;p78"/>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0" i="0" lang="es" sz="1600" u="none" cap="none" strike="noStrike">
                <a:solidFill>
                  <a:schemeClr val="dk1"/>
                </a:solidFill>
                <a:latin typeface="DM Sans"/>
                <a:ea typeface="DM Sans"/>
                <a:cs typeface="DM Sans"/>
                <a:sym typeface="DM Sans"/>
              </a:rPr>
              <a:t>MATERIAL AMPLIADO</a:t>
            </a:r>
            <a:endParaRPr b="0" i="0" sz="1400" u="none" cap="none" strike="noStrike">
              <a:solidFill>
                <a:srgbClr val="000000"/>
              </a:solidFill>
              <a:latin typeface="DM Sans"/>
              <a:ea typeface="DM Sans"/>
              <a:cs typeface="DM Sans"/>
              <a:sym typeface="DM Sans"/>
            </a:endParaRPr>
          </a:p>
        </p:txBody>
      </p:sp>
      <p:sp>
        <p:nvSpPr>
          <p:cNvPr id="584" name="Google Shape;584;p78"/>
          <p:cNvSpPr txBox="1"/>
          <p:nvPr/>
        </p:nvSpPr>
        <p:spPr>
          <a:xfrm>
            <a:off x="457350" y="1725800"/>
            <a:ext cx="3834600" cy="192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1000"/>
              </a:spcBef>
              <a:spcAft>
                <a:spcPts val="0"/>
              </a:spcAft>
              <a:buClr>
                <a:srgbClr val="000000"/>
              </a:buClr>
              <a:buSzPts val="1350"/>
              <a:buFont typeface="Arial"/>
              <a:buNone/>
            </a:pPr>
            <a:r>
              <a:rPr b="1" i="0" lang="es" sz="1350" u="none" cap="none" strike="noStrike">
                <a:solidFill>
                  <a:srgbClr val="000000"/>
                </a:solidFill>
                <a:latin typeface="DM Sans"/>
                <a:ea typeface="DM Sans"/>
                <a:cs typeface="DM Sans"/>
                <a:sym typeface="DM Sans"/>
              </a:rPr>
              <a:t>Tutoriales</a:t>
            </a:r>
            <a:endParaRPr b="1" i="0" sz="1350" u="none" cap="none" strike="noStrike">
              <a:solidFill>
                <a:srgbClr val="000000"/>
              </a:solidFill>
              <a:latin typeface="DM Sans"/>
              <a:ea typeface="DM Sans"/>
              <a:cs typeface="DM Sans"/>
              <a:sym typeface="DM Sans"/>
            </a:endParaRPr>
          </a:p>
          <a:p>
            <a:pPr indent="0" lvl="0" marL="0" marR="0" rtl="0" algn="l">
              <a:lnSpc>
                <a:spcPct val="30000"/>
              </a:lnSpc>
              <a:spcBef>
                <a:spcPts val="1000"/>
              </a:spcBef>
              <a:spcAft>
                <a:spcPts val="0"/>
              </a:spcAft>
              <a:buClr>
                <a:srgbClr val="000000"/>
              </a:buClr>
              <a:buSzPts val="1350"/>
              <a:buFont typeface="Arial"/>
              <a:buNone/>
            </a:pPr>
            <a:r>
              <a:t/>
            </a:r>
            <a:endParaRPr b="1" i="0" sz="1350" u="none" cap="none" strike="noStrike">
              <a:solidFill>
                <a:srgbClr val="000000"/>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4"/>
              </a:rPr>
              <a:t>Tutorial de Jira para testers parte 1</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5"/>
              </a:rPr>
              <a:t>Tutorial de Jira para testers parte 2</a:t>
            </a:r>
            <a:endParaRPr b="0" i="0" sz="1350" u="sng" cap="none" strike="noStrike">
              <a:solidFill>
                <a:srgbClr val="83AEFB"/>
              </a:solidFill>
              <a:latin typeface="DM Sans"/>
              <a:ea typeface="DM Sans"/>
              <a:cs typeface="DM Sans"/>
              <a:sym typeface="DM Sans"/>
            </a:endParaRPr>
          </a:p>
          <a:p>
            <a:pPr indent="-314325" lvl="0" marL="457200" marR="0" rtl="0" algn="l">
              <a:lnSpc>
                <a:spcPct val="100000"/>
              </a:lnSpc>
              <a:spcBef>
                <a:spcPts val="1000"/>
              </a:spcBef>
              <a:spcAft>
                <a:spcPts val="0"/>
              </a:spcAft>
              <a:buClr>
                <a:srgbClr val="EA90FF"/>
              </a:buClr>
              <a:buSzPts val="1350"/>
              <a:buFont typeface="DM Sans"/>
              <a:buChar char="✓"/>
            </a:pPr>
            <a:r>
              <a:rPr b="0" i="0" lang="es" sz="1350" u="sng" cap="none" strike="noStrike">
                <a:solidFill>
                  <a:schemeClr val="hlink"/>
                </a:solidFill>
                <a:latin typeface="DM Sans"/>
                <a:ea typeface="DM Sans"/>
                <a:cs typeface="DM Sans"/>
                <a:sym typeface="DM Sans"/>
                <a:hlinkClick r:id="rId6"/>
              </a:rPr>
              <a:t>Tutorial de Trello 2021</a:t>
            </a:r>
            <a:endParaRPr b="0" i="0" sz="1350" u="sng" cap="none" strike="noStrike">
              <a:solidFill>
                <a:srgbClr val="83AEFB"/>
              </a:solidFill>
              <a:latin typeface="DM Sans"/>
              <a:ea typeface="DM Sans"/>
              <a:cs typeface="DM Sans"/>
              <a:sym typeface="DM Sans"/>
            </a:endParaRPr>
          </a:p>
          <a:p>
            <a:pPr indent="0" lvl="0" marL="457200" marR="0" rtl="0" algn="l">
              <a:lnSpc>
                <a:spcPct val="100000"/>
              </a:lnSpc>
              <a:spcBef>
                <a:spcPts val="1000"/>
              </a:spcBef>
              <a:spcAft>
                <a:spcPts val="800"/>
              </a:spcAft>
              <a:buClr>
                <a:srgbClr val="000000"/>
              </a:buClr>
              <a:buSzPts val="1350"/>
              <a:buFont typeface="Arial"/>
              <a:buNone/>
            </a:pPr>
            <a:r>
              <a:t/>
            </a:r>
            <a:endParaRPr b="1" i="0" sz="1350" u="none" cap="none" strike="noStrike">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79"/>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4000"/>
              <a:buFont typeface="Arial"/>
              <a:buNone/>
            </a:pPr>
            <a:r>
              <a:rPr b="1" i="0" lang="es" sz="4000" u="none" cap="none" strike="noStrike">
                <a:solidFill>
                  <a:srgbClr val="FFFFFF"/>
                </a:solidFill>
                <a:latin typeface="DM Sans"/>
                <a:ea typeface="DM Sans"/>
                <a:cs typeface="DM Sans"/>
                <a:sym typeface="DM Sans"/>
              </a:rPr>
              <a:t>Muchas gracias</a:t>
            </a:r>
            <a:r>
              <a:rPr b="1" i="0" lang="es" sz="4000" u="none" cap="none" strike="noStrike">
                <a:solidFill>
                  <a:srgbClr val="EAFF6A"/>
                </a:solidFill>
                <a:latin typeface="DM Sans"/>
                <a:ea typeface="DM Sans"/>
                <a:cs typeface="DM Sans"/>
                <a:sym typeface="DM Sans"/>
              </a:rPr>
              <a:t>.</a:t>
            </a:r>
            <a:endParaRPr b="0" i="0" sz="4000" u="none" cap="none" strike="noStrike">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80"/>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8" name="Shape 598"/>
        <p:cNvGrpSpPr/>
        <p:nvPr/>
      </p:nvGrpSpPr>
      <p:grpSpPr>
        <a:xfrm>
          <a:off x="0" y="0"/>
          <a:ext cx="0" cy="0"/>
          <a:chOff x="0" y="0"/>
          <a:chExt cx="0" cy="0"/>
        </a:xfrm>
      </p:grpSpPr>
      <p:pic>
        <p:nvPicPr>
          <p:cNvPr id="599" name="Google Shape;599;p81" title="Hashtag &quot;democratizando la educación&quot;"/>
          <p:cNvPicPr preferRelativeResize="0"/>
          <p:nvPr/>
        </p:nvPicPr>
        <p:blipFill rotWithShape="1">
          <a:blip r:embed="rId3">
            <a:alphaModFix/>
          </a:blip>
          <a:srcRect b="0" l="0" r="0" t="0"/>
          <a:stretch/>
        </p:blipFill>
        <p:spPr>
          <a:xfrm>
            <a:off x="1609675" y="2410500"/>
            <a:ext cx="5924650" cy="322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chemeClr val="lt1"/>
                </a:solidFill>
                <a:latin typeface="DM Sans"/>
                <a:ea typeface="DM Sans"/>
                <a:cs typeface="DM Sans"/>
                <a:sym typeface="DM Sans"/>
              </a:rPr>
              <a:t>Funciones de un</a:t>
            </a:r>
            <a:endParaRPr b="1" i="0" sz="4000" u="none" cap="none" strike="noStrike">
              <a:solidFill>
                <a:schemeClr val="lt1"/>
              </a:solidFill>
              <a:latin typeface="DM Sans"/>
              <a:ea typeface="DM Sans"/>
              <a:cs typeface="DM Sans"/>
              <a:sym typeface="DM Sans"/>
            </a:endParaRPr>
          </a:p>
          <a:p>
            <a:pPr indent="0" lvl="0" marL="0" marR="0" rtl="0" algn="ctr">
              <a:lnSpc>
                <a:spcPct val="90000"/>
              </a:lnSpc>
              <a:spcBef>
                <a:spcPts val="0"/>
              </a:spcBef>
              <a:spcAft>
                <a:spcPts val="0"/>
              </a:spcAft>
              <a:buClr>
                <a:srgbClr val="000000"/>
              </a:buClr>
              <a:buSzPts val="4000"/>
              <a:buFont typeface="Arial"/>
              <a:buNone/>
            </a:pPr>
            <a:r>
              <a:rPr b="1" i="0" lang="es" sz="4000" u="none" cap="none" strike="noStrike">
                <a:solidFill>
                  <a:srgbClr val="EAFF6A"/>
                </a:solidFill>
                <a:latin typeface="DM Sans"/>
                <a:ea typeface="DM Sans"/>
                <a:cs typeface="DM Sans"/>
                <a:sym typeface="DM Sans"/>
              </a:rPr>
              <a:t>Tester Manual</a:t>
            </a:r>
            <a:endParaRPr b="1" i="0" sz="4000" u="none" cap="none" strike="noStrike">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¿Cuándo probamos?</a:t>
            </a:r>
            <a:endParaRPr b="1" i="0" sz="4000" u="none" cap="none" strike="noStrike">
              <a:solidFill>
                <a:schemeClr val="dk1"/>
              </a:solidFill>
              <a:latin typeface="DM Sans"/>
              <a:ea typeface="DM Sans"/>
              <a:cs typeface="DM Sans"/>
              <a:sym typeface="DM Sans"/>
            </a:endParaRPr>
          </a:p>
          <a:p>
            <a:pPr indent="0" lvl="0" marL="0" marR="0" rtl="0" algn="l">
              <a:lnSpc>
                <a:spcPct val="90000"/>
              </a:lnSpc>
              <a:spcBef>
                <a:spcPts val="0"/>
              </a:spcBef>
              <a:spcAft>
                <a:spcPts val="0"/>
              </a:spcAft>
              <a:buClr>
                <a:srgbClr val="000000"/>
              </a:buClr>
              <a:buSzPts val="4000"/>
              <a:buFont typeface="Arial"/>
              <a:buNone/>
            </a:pPr>
            <a:r>
              <a:t/>
            </a:r>
            <a:endParaRPr b="1" i="0" sz="4000" u="none" cap="none" strike="noStrike">
              <a:solidFill>
                <a:schemeClr val="dk1"/>
              </a:solidFill>
              <a:latin typeface="DM Sans"/>
              <a:ea typeface="DM Sans"/>
              <a:cs typeface="DM Sans"/>
              <a:sym typeface="DM Sans"/>
            </a:endParaRPr>
          </a:p>
        </p:txBody>
      </p:sp>
      <p:sp>
        <p:nvSpPr>
          <p:cNvPr id="141" name="Google Shape;141;p22"/>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El alcance de nuestro trabajo recorre </a:t>
            </a:r>
            <a:r>
              <a:rPr b="0" i="0" lang="es" sz="1350" u="none" cap="none" strike="noStrike">
                <a:solidFill>
                  <a:srgbClr val="000000"/>
                </a:solidFill>
                <a:highlight>
                  <a:schemeClr val="accent6"/>
                </a:highlight>
                <a:latin typeface="DM Sans"/>
                <a:ea typeface="DM Sans"/>
                <a:cs typeface="DM Sans"/>
                <a:sym typeface="DM Sans"/>
              </a:rPr>
              <a:t>todas las etapas del desarrollo de software</a:t>
            </a:r>
            <a:r>
              <a:rPr b="0" i="0" lang="es" sz="1350" u="none" cap="none" strike="noStrike">
                <a:solidFill>
                  <a:srgbClr val="000000"/>
                </a:solidFill>
                <a:latin typeface="DM Sans"/>
                <a:ea typeface="DM Sans"/>
                <a:cs typeface="DM Sans"/>
                <a:sym typeface="DM Sans"/>
              </a:rPr>
              <a:t>, ya que estamos desde la creación de la documentación, hasta la implementación del producto. </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42" name="Google Shape;142;p22"/>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Hay que comprender que el tester siempre está realizando pruebas, y nuestro alcance es completo al producto.</a:t>
            </a:r>
            <a:endParaRPr b="0" i="0" sz="1350" u="none" cap="none" strike="noStrike">
              <a:solidFill>
                <a:srgbClr val="000000"/>
              </a:solidFill>
              <a:latin typeface="DM Sans"/>
              <a:ea typeface="DM Sans"/>
              <a:cs typeface="DM Sans"/>
              <a:sym typeface="DM Sans"/>
            </a:endParaRPr>
          </a:p>
          <a:p>
            <a:pPr indent="0" lvl="0" marL="0" marR="0" rtl="0" algn="l">
              <a:lnSpc>
                <a:spcPct val="115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23"/>
          <p:cNvPicPr preferRelativeResize="0"/>
          <p:nvPr/>
        </p:nvPicPr>
        <p:blipFill rotWithShape="1">
          <a:blip r:embed="rId3">
            <a:alphaModFix/>
          </a:blip>
          <a:srcRect b="0" l="0" r="0" t="0"/>
          <a:stretch/>
        </p:blipFill>
        <p:spPr>
          <a:xfrm>
            <a:off x="5712875" y="468275"/>
            <a:ext cx="2923973" cy="4118750"/>
          </a:xfrm>
          <a:prstGeom prst="rect">
            <a:avLst/>
          </a:prstGeom>
          <a:noFill/>
          <a:ln>
            <a:noFill/>
          </a:ln>
        </p:spPr>
      </p:pic>
      <p:sp>
        <p:nvSpPr>
          <p:cNvPr id="148" name="Google Shape;148;p2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marR="0" rtl="0" algn="l">
              <a:lnSpc>
                <a:spcPct val="90000"/>
              </a:lnSpc>
              <a:spcBef>
                <a:spcPts val="0"/>
              </a:spcBef>
              <a:spcAft>
                <a:spcPts val="0"/>
              </a:spcAft>
              <a:buClr>
                <a:srgbClr val="000000"/>
              </a:buClr>
              <a:buSzPts val="4000"/>
              <a:buFont typeface="Arial"/>
              <a:buNone/>
            </a:pPr>
            <a:r>
              <a:rPr b="1" i="0" lang="es" sz="4000" u="none" cap="none" strike="noStrike">
                <a:solidFill>
                  <a:schemeClr val="dk1"/>
                </a:solidFill>
                <a:latin typeface="DM Sans"/>
                <a:ea typeface="DM Sans"/>
                <a:cs typeface="DM Sans"/>
                <a:sym typeface="DM Sans"/>
              </a:rPr>
              <a:t>Comienzo del desarrollo</a:t>
            </a:r>
            <a:endParaRPr b="1" i="0" sz="4000" u="none" cap="none" strike="noStrike">
              <a:solidFill>
                <a:schemeClr val="dk1"/>
              </a:solidFill>
              <a:latin typeface="DM Sans"/>
              <a:ea typeface="DM Sans"/>
              <a:cs typeface="DM Sans"/>
              <a:sym typeface="DM Sans"/>
            </a:endParaRPr>
          </a:p>
        </p:txBody>
      </p:sp>
      <p:sp>
        <p:nvSpPr>
          <p:cNvPr id="149" name="Google Shape;149;p23"/>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350"/>
              <a:buFont typeface="Arial"/>
              <a:buNone/>
            </a:pPr>
            <a:r>
              <a:rPr b="0" i="0" lang="es" sz="1350" u="none" cap="none" strike="noStrike">
                <a:solidFill>
                  <a:srgbClr val="000000"/>
                </a:solidFill>
                <a:latin typeface="DM Sans"/>
                <a:ea typeface="DM Sans"/>
                <a:cs typeface="DM Sans"/>
                <a:sym typeface="DM Sans"/>
              </a:rPr>
              <a:t>En etapas tempranas del desarrollo, nuestro trabajo va a ser el de leer documentación, participando de reuniones que decidan el funcionamiento para dar nuestro punto de vista experto, y también para hacer los pedidos de herramientas necesarias para hacer las pruebas.</a:t>
            </a:r>
            <a:endParaRPr b="0" i="0" sz="1350" u="none" cap="none" strike="noStrike">
              <a:solidFill>
                <a:srgbClr val="000000"/>
              </a:solidFill>
              <a:latin typeface="DM Sans"/>
              <a:ea typeface="DM Sans"/>
              <a:cs typeface="DM Sans"/>
              <a:sym typeface="DM Sans"/>
            </a:endParaRPr>
          </a:p>
          <a:p>
            <a:pPr indent="0" lvl="0" marL="0" marR="0" rtl="0" algn="l">
              <a:lnSpc>
                <a:spcPct val="100000"/>
              </a:lnSpc>
              <a:spcBef>
                <a:spcPts val="0"/>
              </a:spcBef>
              <a:spcAft>
                <a:spcPts val="0"/>
              </a:spcAft>
              <a:buClr>
                <a:srgbClr val="000000"/>
              </a:buClr>
              <a:buSzPts val="1350"/>
              <a:buFont typeface="Arial"/>
              <a:buNone/>
            </a:pPr>
            <a:r>
              <a:t/>
            </a:r>
            <a:endParaRPr b="0" i="0" sz="1350" u="none" cap="none" strike="noStrike">
              <a:solidFill>
                <a:srgbClr val="000000"/>
              </a:solidFill>
              <a:latin typeface="DM Sans"/>
              <a:ea typeface="DM Sans"/>
              <a:cs typeface="DM Sans"/>
              <a:sym typeface="DM Sans"/>
            </a:endParaRPr>
          </a:p>
        </p:txBody>
      </p:sp>
      <p:sp>
        <p:nvSpPr>
          <p:cNvPr id="150" name="Google Shape;150;p23"/>
          <p:cNvSpPr txBox="1"/>
          <p:nvPr/>
        </p:nvSpPr>
        <p:spPr>
          <a:xfrm>
            <a:off x="6427740" y="2264828"/>
            <a:ext cx="1494230" cy="60017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REEMPLAZAR </a:t>
            </a:r>
            <a:endParaRPr b="0" i="0" sz="1350" u="none" cap="none" strike="noStrike">
              <a:solidFill>
                <a:schemeClr val="dk1"/>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350"/>
              <a:buFont typeface="Arial"/>
              <a:buNone/>
            </a:pPr>
            <a:r>
              <a:rPr b="0" i="0" lang="es" sz="1350" u="none" cap="none" strike="noStrike">
                <a:solidFill>
                  <a:schemeClr val="dk1"/>
                </a:solidFill>
                <a:latin typeface="DM Sans"/>
                <a:ea typeface="DM Sans"/>
                <a:cs typeface="DM Sans"/>
                <a:sym typeface="DM Sans"/>
              </a:rPr>
              <a:t>POR IMAGEN</a:t>
            </a:r>
            <a:endParaRPr b="0" i="0" sz="1350" u="none" cap="none" strike="noStrike">
              <a:solidFill>
                <a:srgbClr val="000000"/>
              </a:solidFill>
              <a:latin typeface="DM Sans"/>
              <a:ea typeface="DM Sans"/>
              <a:cs typeface="DM Sans"/>
              <a:sym typeface="DM Sans"/>
            </a:endParaRPr>
          </a:p>
        </p:txBody>
      </p:sp>
      <p:pic>
        <p:nvPicPr>
          <p:cNvPr id="151" name="Google Shape;151;p23"/>
          <p:cNvPicPr preferRelativeResize="0"/>
          <p:nvPr/>
        </p:nvPicPr>
        <p:blipFill rotWithShape="1">
          <a:blip r:embed="rId4">
            <a:alphaModFix/>
          </a:blip>
          <a:srcRect b="0" l="0" r="0" t="0"/>
          <a:stretch/>
        </p:blipFill>
        <p:spPr>
          <a:xfrm>
            <a:off x="5712875" y="468275"/>
            <a:ext cx="2955625" cy="41109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